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4"/>
  </p:sldMasterIdLst>
  <p:notesMasterIdLst>
    <p:notesMasterId r:id="rId51"/>
  </p:notesMasterIdLst>
  <p:sldIdLst>
    <p:sldId id="256" r:id="rId5"/>
    <p:sldId id="372" r:id="rId6"/>
    <p:sldId id="263" r:id="rId7"/>
    <p:sldId id="330" r:id="rId8"/>
    <p:sldId id="341" r:id="rId9"/>
    <p:sldId id="339" r:id="rId10"/>
    <p:sldId id="340" r:id="rId11"/>
    <p:sldId id="262" r:id="rId12"/>
    <p:sldId id="346" r:id="rId13"/>
    <p:sldId id="347" r:id="rId14"/>
    <p:sldId id="345" r:id="rId15"/>
    <p:sldId id="348" r:id="rId16"/>
    <p:sldId id="350" r:id="rId17"/>
    <p:sldId id="342" r:id="rId18"/>
    <p:sldId id="268" r:id="rId19"/>
    <p:sldId id="261" r:id="rId20"/>
    <p:sldId id="316" r:id="rId21"/>
    <p:sldId id="317" r:id="rId22"/>
    <p:sldId id="318" r:id="rId23"/>
    <p:sldId id="331" r:id="rId24"/>
    <p:sldId id="321" r:id="rId25"/>
    <p:sldId id="322" r:id="rId26"/>
    <p:sldId id="323" r:id="rId27"/>
    <p:sldId id="374" r:id="rId28"/>
    <p:sldId id="343" r:id="rId29"/>
    <p:sldId id="353" r:id="rId30"/>
    <p:sldId id="363" r:id="rId31"/>
    <p:sldId id="351" r:id="rId32"/>
    <p:sldId id="364" r:id="rId33"/>
    <p:sldId id="352" r:id="rId34"/>
    <p:sldId id="367" r:id="rId35"/>
    <p:sldId id="368" r:id="rId36"/>
    <p:sldId id="370" r:id="rId37"/>
    <p:sldId id="332" r:id="rId38"/>
    <p:sldId id="267" r:id="rId39"/>
    <p:sldId id="260" r:id="rId40"/>
    <p:sldId id="328" r:id="rId41"/>
    <p:sldId id="327" r:id="rId42"/>
    <p:sldId id="329" r:id="rId43"/>
    <p:sldId id="333" r:id="rId44"/>
    <p:sldId id="336" r:id="rId45"/>
    <p:sldId id="344" r:id="rId46"/>
    <p:sldId id="338" r:id="rId47"/>
    <p:sldId id="320" r:id="rId48"/>
    <p:sldId id="357" r:id="rId49"/>
    <p:sldId id="289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veat Brush" pitchFamily="2" charset="77"/>
      <p:regular r:id="rId56"/>
    </p:embeddedFont>
    <p:embeddedFont>
      <p:font typeface="Itim" pitchFamily="2" charset="-34"/>
      <p:regular r:id="rId57"/>
    </p:embeddedFont>
    <p:embeddedFont>
      <p:font typeface="Raleway" pitchFamily="2" charset="77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5C0"/>
    <a:srgbClr val="FF6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2B404-6F65-6640-8D53-F33783C67D19}" v="1037" dt="2022-12-15T17:29:20.541"/>
    <p1510:client id="{26B4144D-48BF-4D89-94BC-7C93B56D330F}" v="40" vWet="42" dt="2022-12-15T17:28:35.015"/>
  </p1510:revLst>
</p1510:revInfo>
</file>

<file path=ppt/tableStyles.xml><?xml version="1.0" encoding="utf-8"?>
<a:tblStyleLst xmlns:a="http://schemas.openxmlformats.org/drawingml/2006/main" def="{C9BDCE2F-019D-4960-B1EC-DAD5B3107813}">
  <a:tblStyle styleId="{C9BDCE2F-019D-4960-B1EC-DAD5B31078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72"/>
  </p:normalViewPr>
  <p:slideViewPr>
    <p:cSldViewPr snapToGrid="0">
      <p:cViewPr varScale="1">
        <p:scale>
          <a:sx n="126" d="100"/>
          <a:sy n="126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9" name="Google Shape;7149;g9eef0a04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0" name="Google Shape;7150;g9eef0a04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753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7" name="Google Shape;7317;g9eef0a043f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8" name="Google Shape;7318;g9eef0a043f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172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g9eef0a043f_0_1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9" name="Google Shape;8259;g9eef0a043f_0_1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259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g9eef0a043f_0_1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9" name="Google Shape;8259;g9eef0a043f_0_1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132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g9eef0a043f_0_3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3" name="Google Shape;7553;g9eef0a043f_0_3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385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1" name="Google Shape;7771;g9eef0a043f_0_4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2" name="Google Shape;7772;g9eef0a043f_0_4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7" name="Google Shape;7317;g9eef0a043f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8" name="Google Shape;7318;g9eef0a043f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1" name="Google Shape;7771;g9eef0a043f_0_4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2" name="Google Shape;7772;g9eef0a043f_0_4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331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1" name="Google Shape;7771;g9eef0a043f_0_4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2" name="Google Shape;7772;g9eef0a043f_0_4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53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1" name="Google Shape;7771;g9eef0a043f_0_4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2" name="Google Shape;7772;g9eef0a043f_0_4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736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g9eef0a043f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0" name="Google Shape;7300;g9eef0a043f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577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6" name="Google Shape;7356;g9eef0a043f_0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7" name="Google Shape;7357;g9eef0a043f_0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549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041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4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499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g9eef0a043f_0_3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3" name="Google Shape;7553;g9eef0a043f_0_3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1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4" name="Google Shape;9754;g9eef0a043f_2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5" name="Google Shape;9755;g9eef0a043f_2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899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4" name="Google Shape;9754;g9eef0a043f_2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5" name="Google Shape;9755;g9eef0a043f_2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32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306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655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7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7" name="Google Shape;7407;g9eef0a043f_0_2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8" name="Google Shape;7408;g9eef0a043f_0_2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582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0" name="Google Shape;8210;g9eef0a043f_0_7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1" name="Google Shape;8211;g9eef0a043f_0_7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20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351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6" name="Google Shape;7356;g9eef0a043f_0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7" name="Google Shape;7357;g9eef0a043f_0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08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2" name="Google Shape;7602;g540b121389_2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3" name="Google Shape;7603;g540b121389_2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982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743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8745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018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5" name="Google Shape;8235;g9eef0a043f_0_7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6" name="Google Shape;8236;g9eef0a043f_0_7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6064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4772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g9eef0a043f_0_3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3" name="Google Shape;7553;g9eef0a043f_0_3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005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g9eef0a043f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7" name="Google Shape;7207;g9eef0a043f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285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402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8" name="Google Shape;8818;g540b121389_2_2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9" name="Google Shape;8819;g540b121389_2_2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114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1" name="Google Shape;886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2" name="Google Shape;88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g9eef0a043f_0_3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3" name="Google Shape;7553;g9eef0a043f_0_3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334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g9eef0a043f_0_1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9" name="Google Shape;8259;g9eef0a043f_0_1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546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g9eef0a043f_0_1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9" name="Google Shape;8259;g9eef0a043f_0_1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501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6" name="Google Shape;7356;g9eef0a043f_0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7" name="Google Shape;7357;g9eef0a043f_0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7" name="Google Shape;8137;g9eef0a043f_0_7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8" name="Google Shape;8138;g9eef0a043f_0_7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99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625100" y="1153123"/>
            <a:ext cx="5893800" cy="23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925850" y="3369725"/>
            <a:ext cx="52923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4459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8711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346382" y="790541"/>
            <a:ext cx="2258379" cy="640553"/>
            <a:chOff x="-2810250" y="3572525"/>
            <a:chExt cx="2106500" cy="597475"/>
          </a:xfrm>
        </p:grpSpPr>
        <p:sp>
          <p:nvSpPr>
            <p:cNvPr id="16" name="Google Shape;16;p2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7629873" y="4385269"/>
            <a:ext cx="1773362" cy="564914"/>
            <a:chOff x="-4380075" y="3780200"/>
            <a:chExt cx="1637000" cy="521475"/>
          </a:xfrm>
        </p:grpSpPr>
        <p:sp>
          <p:nvSpPr>
            <p:cNvPr id="127" name="Google Shape;127;p2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6_1"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0" name="Google Shape;2540;p17"/>
          <p:cNvSpPr txBox="1">
            <a:spLocks noGrp="1"/>
          </p:cNvSpPr>
          <p:nvPr>
            <p:ph type="subTitle" idx="1"/>
          </p:nvPr>
        </p:nvSpPr>
        <p:spPr>
          <a:xfrm>
            <a:off x="3194600" y="2218834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1" name="Google Shape;2541;p17"/>
          <p:cNvSpPr txBox="1">
            <a:spLocks noGrp="1"/>
          </p:cNvSpPr>
          <p:nvPr>
            <p:ph type="subTitle" idx="2"/>
          </p:nvPr>
        </p:nvSpPr>
        <p:spPr>
          <a:xfrm>
            <a:off x="5666006" y="2218834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2" name="Google Shape;2542;p17"/>
          <p:cNvSpPr txBox="1">
            <a:spLocks noGrp="1"/>
          </p:cNvSpPr>
          <p:nvPr>
            <p:ph type="subTitle" idx="3"/>
          </p:nvPr>
        </p:nvSpPr>
        <p:spPr>
          <a:xfrm>
            <a:off x="714875" y="2218834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3" name="Google Shape;2543;p17"/>
          <p:cNvSpPr txBox="1">
            <a:spLocks noGrp="1"/>
          </p:cNvSpPr>
          <p:nvPr>
            <p:ph type="subTitle" idx="4"/>
          </p:nvPr>
        </p:nvSpPr>
        <p:spPr>
          <a:xfrm>
            <a:off x="3321200" y="2665418"/>
            <a:ext cx="2506200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4" name="Google Shape;2544;p17"/>
          <p:cNvSpPr txBox="1">
            <a:spLocks noGrp="1"/>
          </p:cNvSpPr>
          <p:nvPr>
            <p:ph type="subTitle" idx="5"/>
          </p:nvPr>
        </p:nvSpPr>
        <p:spPr>
          <a:xfrm>
            <a:off x="5792606" y="2665418"/>
            <a:ext cx="2506200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5" name="Google Shape;2545;p17"/>
          <p:cNvSpPr txBox="1">
            <a:spLocks noGrp="1"/>
          </p:cNvSpPr>
          <p:nvPr>
            <p:ph type="subTitle" idx="6"/>
          </p:nvPr>
        </p:nvSpPr>
        <p:spPr>
          <a:xfrm>
            <a:off x="841475" y="2665418"/>
            <a:ext cx="2506200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546" name="Google Shape;2546;p17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2547" name="Google Shape;2547;p1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7" name="Google Shape;2657;p17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17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9" name="Google Shape;2659;p17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2660" name="Google Shape;2660;p1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17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2" name="Google Shape;27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Google Shape;2773;p18"/>
          <p:cNvSpPr txBox="1">
            <a:spLocks noGrp="1"/>
          </p:cNvSpPr>
          <p:nvPr>
            <p:ph type="subTitle" idx="1"/>
          </p:nvPr>
        </p:nvSpPr>
        <p:spPr>
          <a:xfrm>
            <a:off x="4578900" y="1788463"/>
            <a:ext cx="38589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2774" name="Google Shape;2774;p18"/>
          <p:cNvSpPr txBox="1">
            <a:spLocks noGrp="1"/>
          </p:cNvSpPr>
          <p:nvPr>
            <p:ph type="subTitle" idx="2"/>
          </p:nvPr>
        </p:nvSpPr>
        <p:spPr>
          <a:xfrm>
            <a:off x="714875" y="1788463"/>
            <a:ext cx="38589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75" name="Google Shape;2775;p18"/>
          <p:cNvSpPr txBox="1">
            <a:spLocks noGrp="1"/>
          </p:cNvSpPr>
          <p:nvPr>
            <p:ph type="subTitle" idx="3"/>
          </p:nvPr>
        </p:nvSpPr>
        <p:spPr>
          <a:xfrm>
            <a:off x="714875" y="2173466"/>
            <a:ext cx="3858900" cy="19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2776" name="Google Shape;2776;p18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2777" name="Google Shape;2777;p18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7" name="Google Shape;2887;p18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2888" name="Google Shape;2888;p18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6" name="Google Shape;2956;p18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7184650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8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-332763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Google Shape;2958;p18"/>
          <p:cNvSpPr txBox="1">
            <a:spLocks noGrp="1"/>
          </p:cNvSpPr>
          <p:nvPr>
            <p:ph type="subTitle" idx="4"/>
          </p:nvPr>
        </p:nvSpPr>
        <p:spPr>
          <a:xfrm>
            <a:off x="4578900" y="2173466"/>
            <a:ext cx="3858900" cy="19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959" name="Google Shape;2959;p18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_1_1">
    <p:spTree>
      <p:nvGrpSpPr>
        <p:cNvPr id="1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0" name="Google Shape;31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20"/>
          <p:cNvSpPr txBox="1">
            <a:spLocks noGrp="1"/>
          </p:cNvSpPr>
          <p:nvPr>
            <p:ph type="subTitle" idx="1"/>
          </p:nvPr>
        </p:nvSpPr>
        <p:spPr>
          <a:xfrm>
            <a:off x="3767775" y="1926660"/>
            <a:ext cx="15846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2" name="Google Shape;3192;p20"/>
          <p:cNvSpPr txBox="1">
            <a:spLocks noGrp="1"/>
          </p:cNvSpPr>
          <p:nvPr>
            <p:ph type="subTitle" idx="2"/>
          </p:nvPr>
        </p:nvSpPr>
        <p:spPr>
          <a:xfrm>
            <a:off x="6279850" y="2476381"/>
            <a:ext cx="19677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3" name="Google Shape;3193;p20"/>
          <p:cNvSpPr txBox="1">
            <a:spLocks noGrp="1"/>
          </p:cNvSpPr>
          <p:nvPr>
            <p:ph type="subTitle" idx="3"/>
          </p:nvPr>
        </p:nvSpPr>
        <p:spPr>
          <a:xfrm>
            <a:off x="900014" y="2476381"/>
            <a:ext cx="19677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4" name="Google Shape;3194;p20"/>
          <p:cNvSpPr txBox="1">
            <a:spLocks noGrp="1"/>
          </p:cNvSpPr>
          <p:nvPr>
            <p:ph type="subTitle" idx="4"/>
          </p:nvPr>
        </p:nvSpPr>
        <p:spPr>
          <a:xfrm>
            <a:off x="3406730" y="2592314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5" name="Google Shape;3195;p20"/>
          <p:cNvSpPr txBox="1">
            <a:spLocks noGrp="1"/>
          </p:cNvSpPr>
          <p:nvPr>
            <p:ph type="subTitle" idx="5"/>
          </p:nvPr>
        </p:nvSpPr>
        <p:spPr>
          <a:xfrm>
            <a:off x="6102401" y="3145275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6" name="Google Shape;3196;p20"/>
          <p:cNvSpPr txBox="1">
            <a:spLocks noGrp="1"/>
          </p:cNvSpPr>
          <p:nvPr>
            <p:ph type="subTitle" idx="6"/>
          </p:nvPr>
        </p:nvSpPr>
        <p:spPr>
          <a:xfrm>
            <a:off x="722575" y="3141926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3197" name="Google Shape;3197;p20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198" name="Google Shape;3198;p20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08" name="Google Shape;3308;p20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020526" y="60431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Google Shape;3309;p20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-357474" y="4599169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0" name="Google Shape;3310;p20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3311" name="Google Shape;3311;p20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0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0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0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0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0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0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0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0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0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0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0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0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0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0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0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0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0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0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0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0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0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0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0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0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0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0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0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0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0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0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0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0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0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0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0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0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0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0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0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0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0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0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0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0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0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0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0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0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0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0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0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0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0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0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0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0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0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0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0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0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0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0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0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0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0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0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0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0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0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0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0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1" name="Google Shape;3421;p20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3" name="Google Shape;342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4" name="Google Shape;3424;p21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425" name="Google Shape;3425;p2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5" name="Google Shape;3535;p21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6" name="Google Shape;3536;p21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7" name="Google Shape;3537;p21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3538" name="Google Shape;3538;p2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8" name="Google Shape;3648;p21"/>
          <p:cNvSpPr txBox="1">
            <a:spLocks noGrp="1"/>
          </p:cNvSpPr>
          <p:nvPr>
            <p:ph type="subTitle" idx="1"/>
          </p:nvPr>
        </p:nvSpPr>
        <p:spPr>
          <a:xfrm>
            <a:off x="1378966" y="3375250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49" name="Google Shape;3649;p21"/>
          <p:cNvSpPr txBox="1">
            <a:spLocks noGrp="1"/>
          </p:cNvSpPr>
          <p:nvPr>
            <p:ph type="subTitle" idx="2"/>
          </p:nvPr>
        </p:nvSpPr>
        <p:spPr>
          <a:xfrm>
            <a:off x="5261566" y="3375250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50" name="Google Shape;3650;p21"/>
          <p:cNvSpPr txBox="1">
            <a:spLocks noGrp="1"/>
          </p:cNvSpPr>
          <p:nvPr>
            <p:ph type="subTitle" idx="3"/>
          </p:nvPr>
        </p:nvSpPr>
        <p:spPr>
          <a:xfrm>
            <a:off x="1378966" y="1835800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51" name="Google Shape;3651;p21"/>
          <p:cNvSpPr txBox="1">
            <a:spLocks noGrp="1"/>
          </p:cNvSpPr>
          <p:nvPr>
            <p:ph type="subTitle" idx="4"/>
          </p:nvPr>
        </p:nvSpPr>
        <p:spPr>
          <a:xfrm>
            <a:off x="5261566" y="1835800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52" name="Google Shape;3652;p21"/>
          <p:cNvSpPr txBox="1">
            <a:spLocks noGrp="1"/>
          </p:cNvSpPr>
          <p:nvPr>
            <p:ph type="subTitle" idx="5"/>
          </p:nvPr>
        </p:nvSpPr>
        <p:spPr>
          <a:xfrm>
            <a:off x="1378966" y="2352146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53" name="Google Shape;3653;p21"/>
          <p:cNvSpPr txBox="1">
            <a:spLocks noGrp="1"/>
          </p:cNvSpPr>
          <p:nvPr>
            <p:ph type="subTitle" idx="6"/>
          </p:nvPr>
        </p:nvSpPr>
        <p:spPr>
          <a:xfrm>
            <a:off x="5246700" y="2352146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54" name="Google Shape;3654;p21"/>
          <p:cNvSpPr txBox="1">
            <a:spLocks noGrp="1"/>
          </p:cNvSpPr>
          <p:nvPr>
            <p:ph type="subTitle" idx="7"/>
          </p:nvPr>
        </p:nvSpPr>
        <p:spPr>
          <a:xfrm>
            <a:off x="1378966" y="3856333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55" name="Google Shape;3655;p21"/>
          <p:cNvSpPr txBox="1">
            <a:spLocks noGrp="1"/>
          </p:cNvSpPr>
          <p:nvPr>
            <p:ph type="subTitle" idx="8"/>
          </p:nvPr>
        </p:nvSpPr>
        <p:spPr>
          <a:xfrm>
            <a:off x="5261566" y="3856333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56" name="Google Shape;3656;p21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6_1"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8" name="Google Shape;365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9" name="Google Shape;3659;p22"/>
          <p:cNvSpPr txBox="1">
            <a:spLocks noGrp="1"/>
          </p:cNvSpPr>
          <p:nvPr>
            <p:ph type="subTitle" idx="1"/>
          </p:nvPr>
        </p:nvSpPr>
        <p:spPr>
          <a:xfrm>
            <a:off x="600131" y="3083184"/>
            <a:ext cx="20436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60" name="Google Shape;3660;p22"/>
          <p:cNvSpPr txBox="1">
            <a:spLocks noGrp="1"/>
          </p:cNvSpPr>
          <p:nvPr>
            <p:ph type="subTitle" idx="2"/>
          </p:nvPr>
        </p:nvSpPr>
        <p:spPr>
          <a:xfrm>
            <a:off x="6499803" y="3083184"/>
            <a:ext cx="20436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61" name="Google Shape;3661;p22"/>
          <p:cNvSpPr txBox="1">
            <a:spLocks noGrp="1"/>
          </p:cNvSpPr>
          <p:nvPr>
            <p:ph type="subTitle" idx="3"/>
          </p:nvPr>
        </p:nvSpPr>
        <p:spPr>
          <a:xfrm>
            <a:off x="600131" y="1941313"/>
            <a:ext cx="20436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62" name="Google Shape;3662;p22"/>
          <p:cNvSpPr txBox="1">
            <a:spLocks noGrp="1"/>
          </p:cNvSpPr>
          <p:nvPr>
            <p:ph type="subTitle" idx="4"/>
          </p:nvPr>
        </p:nvSpPr>
        <p:spPr>
          <a:xfrm>
            <a:off x="6499803" y="1941313"/>
            <a:ext cx="20436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63" name="Google Shape;3663;p22"/>
          <p:cNvSpPr txBox="1">
            <a:spLocks noGrp="1"/>
          </p:cNvSpPr>
          <p:nvPr>
            <p:ph type="subTitle" idx="5"/>
          </p:nvPr>
        </p:nvSpPr>
        <p:spPr>
          <a:xfrm>
            <a:off x="600131" y="2247668"/>
            <a:ext cx="20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4" name="Google Shape;3664;p22"/>
          <p:cNvSpPr txBox="1">
            <a:spLocks noGrp="1"/>
          </p:cNvSpPr>
          <p:nvPr>
            <p:ph type="subTitle" idx="6"/>
          </p:nvPr>
        </p:nvSpPr>
        <p:spPr>
          <a:xfrm>
            <a:off x="6499803" y="2247668"/>
            <a:ext cx="20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5" name="Google Shape;3665;p22"/>
          <p:cNvSpPr txBox="1">
            <a:spLocks noGrp="1"/>
          </p:cNvSpPr>
          <p:nvPr>
            <p:ph type="subTitle" idx="7"/>
          </p:nvPr>
        </p:nvSpPr>
        <p:spPr>
          <a:xfrm>
            <a:off x="600131" y="3356118"/>
            <a:ext cx="20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6" name="Google Shape;3666;p22"/>
          <p:cNvSpPr txBox="1">
            <a:spLocks noGrp="1"/>
          </p:cNvSpPr>
          <p:nvPr>
            <p:ph type="subTitle" idx="8"/>
          </p:nvPr>
        </p:nvSpPr>
        <p:spPr>
          <a:xfrm>
            <a:off x="6499803" y="3356118"/>
            <a:ext cx="20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7" name="Google Shape;3667;p22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68" name="Google Shape;3668;p22"/>
          <p:cNvSpPr txBox="1">
            <a:spLocks noGrp="1"/>
          </p:cNvSpPr>
          <p:nvPr>
            <p:ph type="title" idx="9" hasCustomPrompt="1"/>
          </p:nvPr>
        </p:nvSpPr>
        <p:spPr>
          <a:xfrm>
            <a:off x="3664009" y="1969786"/>
            <a:ext cx="8637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69" name="Google Shape;3669;p22"/>
          <p:cNvSpPr txBox="1">
            <a:spLocks noGrp="1"/>
          </p:cNvSpPr>
          <p:nvPr>
            <p:ph type="title" idx="13" hasCustomPrompt="1"/>
          </p:nvPr>
        </p:nvSpPr>
        <p:spPr>
          <a:xfrm>
            <a:off x="3664009" y="3086761"/>
            <a:ext cx="8637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0" name="Google Shape;3670;p22"/>
          <p:cNvSpPr txBox="1">
            <a:spLocks noGrp="1"/>
          </p:cNvSpPr>
          <p:nvPr>
            <p:ph type="title" idx="14" hasCustomPrompt="1"/>
          </p:nvPr>
        </p:nvSpPr>
        <p:spPr>
          <a:xfrm>
            <a:off x="4633708" y="1969786"/>
            <a:ext cx="825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1" name="Google Shape;3671;p22"/>
          <p:cNvSpPr txBox="1">
            <a:spLocks noGrp="1"/>
          </p:cNvSpPr>
          <p:nvPr>
            <p:ph type="title" idx="15" hasCustomPrompt="1"/>
          </p:nvPr>
        </p:nvSpPr>
        <p:spPr>
          <a:xfrm>
            <a:off x="4633708" y="3086761"/>
            <a:ext cx="825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672" name="Google Shape;3672;p22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3673" name="Google Shape;3673;p22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2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3" name="Google Shape;3783;p22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3784" name="Google Shape;3784;p22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52" name="Google Shape;3852;p22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7370661" y="331788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22"/>
          <p:cNvPicPr preferRelativeResize="0"/>
          <p:nvPr/>
        </p:nvPicPr>
        <p:blipFill rotWithShape="1">
          <a:blip r:embed="rId4">
            <a:alphaModFix amt="58000"/>
          </a:blip>
          <a:srcRect l="6060" r="-6059"/>
          <a:stretch/>
        </p:blipFill>
        <p:spPr>
          <a:xfrm>
            <a:off x="-1047375" y="4636612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5" name="Google Shape;38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6" name="Google Shape;3856;p23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857" name="Google Shape;3857;p2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67" name="Google Shape;3967;p23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2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9" name="Google Shape;3969;p23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3970" name="Google Shape;3970;p2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0" name="Google Shape;4080;p23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_1"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2" name="Google Shape;408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3" name="Google Shape;4083;p24"/>
          <p:cNvGrpSpPr/>
          <p:nvPr/>
        </p:nvGrpSpPr>
        <p:grpSpPr>
          <a:xfrm>
            <a:off x="7745300" y="453413"/>
            <a:ext cx="2106500" cy="597475"/>
            <a:chOff x="-2810250" y="3572525"/>
            <a:chExt cx="2106500" cy="597475"/>
          </a:xfrm>
        </p:grpSpPr>
        <p:sp>
          <p:nvSpPr>
            <p:cNvPr id="4084" name="Google Shape;4084;p2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94" name="Google Shape;4194;p24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7745301" y="4636594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5" name="Google Shape;4195;p24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-1557174" y="655569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6" name="Google Shape;4196;p24"/>
          <p:cNvGrpSpPr/>
          <p:nvPr/>
        </p:nvGrpSpPr>
        <p:grpSpPr>
          <a:xfrm>
            <a:off x="-1043675" y="4210088"/>
            <a:ext cx="2106500" cy="597475"/>
            <a:chOff x="-2810250" y="3572525"/>
            <a:chExt cx="2106500" cy="597475"/>
          </a:xfrm>
        </p:grpSpPr>
        <p:sp>
          <p:nvSpPr>
            <p:cNvPr id="4197" name="Google Shape;4197;p2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7" name="Google Shape;4307;p24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9" name="Google Shape;43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0" name="Google Shape;4310;p25"/>
          <p:cNvSpPr txBox="1">
            <a:spLocks noGrp="1"/>
          </p:cNvSpPr>
          <p:nvPr>
            <p:ph type="subTitle" idx="1"/>
          </p:nvPr>
        </p:nvSpPr>
        <p:spPr>
          <a:xfrm>
            <a:off x="804150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1" name="Google Shape;4311;p25"/>
          <p:cNvSpPr txBox="1">
            <a:spLocks noGrp="1"/>
          </p:cNvSpPr>
          <p:nvPr>
            <p:ph type="subTitle" idx="2"/>
          </p:nvPr>
        </p:nvSpPr>
        <p:spPr>
          <a:xfrm>
            <a:off x="5833650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2" name="Google Shape;4312;p25"/>
          <p:cNvSpPr txBox="1">
            <a:spLocks noGrp="1"/>
          </p:cNvSpPr>
          <p:nvPr>
            <p:ph type="subTitle" idx="3"/>
          </p:nvPr>
        </p:nvSpPr>
        <p:spPr>
          <a:xfrm>
            <a:off x="804150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3" name="Google Shape;4313;p25"/>
          <p:cNvSpPr txBox="1">
            <a:spLocks noGrp="1"/>
          </p:cNvSpPr>
          <p:nvPr>
            <p:ph type="subTitle" idx="4"/>
          </p:nvPr>
        </p:nvSpPr>
        <p:spPr>
          <a:xfrm>
            <a:off x="5833650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4" name="Google Shape;4314;p25"/>
          <p:cNvSpPr txBox="1">
            <a:spLocks noGrp="1"/>
          </p:cNvSpPr>
          <p:nvPr>
            <p:ph type="subTitle" idx="5"/>
          </p:nvPr>
        </p:nvSpPr>
        <p:spPr>
          <a:xfrm>
            <a:off x="3318900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5" name="Google Shape;4315;p25"/>
          <p:cNvSpPr txBox="1">
            <a:spLocks noGrp="1"/>
          </p:cNvSpPr>
          <p:nvPr>
            <p:ph type="subTitle" idx="6"/>
          </p:nvPr>
        </p:nvSpPr>
        <p:spPr>
          <a:xfrm>
            <a:off x="3318900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6" name="Google Shape;4316;p25"/>
          <p:cNvSpPr txBox="1">
            <a:spLocks noGrp="1"/>
          </p:cNvSpPr>
          <p:nvPr>
            <p:ph type="subTitle" idx="7"/>
          </p:nvPr>
        </p:nvSpPr>
        <p:spPr>
          <a:xfrm>
            <a:off x="804150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17" name="Google Shape;4317;p25"/>
          <p:cNvSpPr txBox="1">
            <a:spLocks noGrp="1"/>
          </p:cNvSpPr>
          <p:nvPr>
            <p:ph type="subTitle" idx="8"/>
          </p:nvPr>
        </p:nvSpPr>
        <p:spPr>
          <a:xfrm>
            <a:off x="5833650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18" name="Google Shape;4318;p25"/>
          <p:cNvSpPr txBox="1">
            <a:spLocks noGrp="1"/>
          </p:cNvSpPr>
          <p:nvPr>
            <p:ph type="subTitle" idx="9"/>
          </p:nvPr>
        </p:nvSpPr>
        <p:spPr>
          <a:xfrm>
            <a:off x="804150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19" name="Google Shape;4319;p25"/>
          <p:cNvSpPr txBox="1">
            <a:spLocks noGrp="1"/>
          </p:cNvSpPr>
          <p:nvPr>
            <p:ph type="subTitle" idx="13"/>
          </p:nvPr>
        </p:nvSpPr>
        <p:spPr>
          <a:xfrm>
            <a:off x="5833650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0" name="Google Shape;4320;p25"/>
          <p:cNvSpPr txBox="1">
            <a:spLocks noGrp="1"/>
          </p:cNvSpPr>
          <p:nvPr>
            <p:ph type="subTitle" idx="14"/>
          </p:nvPr>
        </p:nvSpPr>
        <p:spPr>
          <a:xfrm>
            <a:off x="3318900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1" name="Google Shape;4321;p25"/>
          <p:cNvSpPr txBox="1">
            <a:spLocks noGrp="1"/>
          </p:cNvSpPr>
          <p:nvPr>
            <p:ph type="subTitle" idx="15"/>
          </p:nvPr>
        </p:nvSpPr>
        <p:spPr>
          <a:xfrm>
            <a:off x="3318900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22" name="Google Shape;4322;p25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4323" name="Google Shape;4323;p2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3" name="Google Shape;4433;p25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4434" name="Google Shape;4434;p2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4" name="Google Shape;4544;p25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2">
    <p:spTree>
      <p:nvGrpSpPr>
        <p:cNvPr id="1" name="Shape 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4" name="Google Shape;549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5" name="Google Shape;5495;p31"/>
          <p:cNvSpPr txBox="1">
            <a:spLocks noGrp="1"/>
          </p:cNvSpPr>
          <p:nvPr>
            <p:ph type="subTitle" idx="1"/>
          </p:nvPr>
        </p:nvSpPr>
        <p:spPr>
          <a:xfrm>
            <a:off x="714875" y="1443626"/>
            <a:ext cx="7714200" cy="25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96" name="Google Shape;5496;p31"/>
          <p:cNvSpPr txBox="1">
            <a:spLocks noGrp="1"/>
          </p:cNvSpPr>
          <p:nvPr>
            <p:ph type="title"/>
          </p:nvPr>
        </p:nvSpPr>
        <p:spPr>
          <a:xfrm>
            <a:off x="714875" y="594625"/>
            <a:ext cx="77142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7" name="Google Shape;5497;p31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5498" name="Google Shape;5498;p3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3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3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3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3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3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3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3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3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3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3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3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3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3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3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3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3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3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3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3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3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3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3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3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3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3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3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3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3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3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3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3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3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3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3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3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3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3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3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3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3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3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3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3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3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3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3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3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3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3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3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3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3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3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3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3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3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3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3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3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3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8" name="Google Shape;5608;p31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5609" name="Google Shape;5609;p3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9" name="Google Shape;5719;p31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 rot="-2976215">
            <a:off x="6883871" y="3813840"/>
            <a:ext cx="2763900" cy="181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0" name="Google Shape;5720;p31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3667399">
            <a:off x="-161568" y="-1450279"/>
            <a:ext cx="1962538" cy="371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6" name="Google Shape;613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7" name="Google Shape;6137;p34"/>
          <p:cNvSpPr txBox="1">
            <a:spLocks noGrp="1"/>
          </p:cNvSpPr>
          <p:nvPr>
            <p:ph type="subTitle" idx="1"/>
          </p:nvPr>
        </p:nvSpPr>
        <p:spPr>
          <a:xfrm>
            <a:off x="3396689" y="3153975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8" name="Google Shape;6138;p34"/>
          <p:cNvSpPr txBox="1">
            <a:spLocks noGrp="1"/>
          </p:cNvSpPr>
          <p:nvPr>
            <p:ph type="title"/>
          </p:nvPr>
        </p:nvSpPr>
        <p:spPr>
          <a:xfrm>
            <a:off x="714875" y="646650"/>
            <a:ext cx="7714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39" name="Google Shape;6139;p34"/>
          <p:cNvGrpSpPr/>
          <p:nvPr/>
        </p:nvGrpSpPr>
        <p:grpSpPr>
          <a:xfrm>
            <a:off x="-942425" y="646563"/>
            <a:ext cx="2106500" cy="597475"/>
            <a:chOff x="-2810250" y="3572525"/>
            <a:chExt cx="2106500" cy="597475"/>
          </a:xfrm>
        </p:grpSpPr>
        <p:sp>
          <p:nvSpPr>
            <p:cNvPr id="6140" name="Google Shape;6140;p3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3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3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3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3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3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3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3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3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3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3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3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3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3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3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3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3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3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3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3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3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3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3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3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3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3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3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3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3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3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3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3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3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3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3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3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3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3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3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3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3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3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3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3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3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3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3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3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3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3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3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3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3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3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3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3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3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3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3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3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3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3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3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3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3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3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3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3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3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3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3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3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3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3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3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3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3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3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3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3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3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3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3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3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3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3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3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3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3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3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3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3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3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3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3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3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3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3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3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3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3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3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3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3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3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3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3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3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3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3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0" name="Google Shape;6250;p34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6251" name="Google Shape;6251;p34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34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34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34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34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34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34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34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34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34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34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34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34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34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34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34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34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34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34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34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34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34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34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34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34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34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34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34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34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34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34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34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34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34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34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34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34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34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34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34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34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34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34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34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34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34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34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34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34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34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34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34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34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34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34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34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34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34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34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34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34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34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34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34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34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34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34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34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19" name="Google Shape;6319;p34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24">
            <a:off x="-1443738" y="3484257"/>
            <a:ext cx="2763902" cy="221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0" name="Google Shape;6320;p34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-10338121">
            <a:off x="7254874" y="-569443"/>
            <a:ext cx="2763902" cy="2215487"/>
          </a:xfrm>
          <a:prstGeom prst="rect">
            <a:avLst/>
          </a:prstGeom>
          <a:noFill/>
          <a:ln>
            <a:noFill/>
          </a:ln>
        </p:spPr>
      </p:pic>
      <p:sp>
        <p:nvSpPr>
          <p:cNvPr id="6321" name="Google Shape;6321;p34"/>
          <p:cNvSpPr txBox="1">
            <a:spLocks noGrp="1"/>
          </p:cNvSpPr>
          <p:nvPr>
            <p:ph type="title" idx="2" hasCustomPrompt="1"/>
          </p:nvPr>
        </p:nvSpPr>
        <p:spPr>
          <a:xfrm>
            <a:off x="2182400" y="1785450"/>
            <a:ext cx="792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22" name="Google Shape;6322;p34"/>
          <p:cNvSpPr txBox="1">
            <a:spLocks noGrp="1"/>
          </p:cNvSpPr>
          <p:nvPr>
            <p:ph type="subTitle" idx="3"/>
          </p:nvPr>
        </p:nvSpPr>
        <p:spPr>
          <a:xfrm>
            <a:off x="3387625" y="1541250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23" name="Google Shape;6323;p34"/>
          <p:cNvSpPr txBox="1">
            <a:spLocks noGrp="1"/>
          </p:cNvSpPr>
          <p:nvPr>
            <p:ph type="title" idx="4" hasCustomPrompt="1"/>
          </p:nvPr>
        </p:nvSpPr>
        <p:spPr>
          <a:xfrm>
            <a:off x="2191452" y="3398175"/>
            <a:ext cx="792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"/>
          <p:cNvSpPr txBox="1">
            <a:spLocks noGrp="1"/>
          </p:cNvSpPr>
          <p:nvPr>
            <p:ph type="subTitle" idx="1"/>
          </p:nvPr>
        </p:nvSpPr>
        <p:spPr>
          <a:xfrm>
            <a:off x="3140316" y="3410225"/>
            <a:ext cx="28641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8" name="Google Shape;198;p3"/>
          <p:cNvSpPr txBox="1">
            <a:spLocks noGrp="1"/>
          </p:cNvSpPr>
          <p:nvPr>
            <p:ph type="title"/>
          </p:nvPr>
        </p:nvSpPr>
        <p:spPr>
          <a:xfrm>
            <a:off x="3104616" y="2197022"/>
            <a:ext cx="29355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3"/>
          <p:cNvSpPr txBox="1">
            <a:spLocks noGrp="1"/>
          </p:cNvSpPr>
          <p:nvPr>
            <p:ph type="title" idx="2" hasCustomPrompt="1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200" name="Google Shape;200;p3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201" name="Google Shape;201;p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312" name="Google Shape;312;p3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0" name="Google Shape;380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785838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-731575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6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5" name="Google Shape;632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6" name="Google Shape;6326;p35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6327" name="Google Shape;6327;p3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3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3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3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3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3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3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3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3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3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3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3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3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3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3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3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3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3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3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3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3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3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3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3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3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3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3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3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3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3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3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3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3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3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3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3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3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3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3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3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3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3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3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3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3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3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3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3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3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3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3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3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3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3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3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3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3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3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3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3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3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3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3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3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3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3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3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3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3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3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3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3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3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3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3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3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3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3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3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3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3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3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3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3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3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3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3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3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3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3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3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3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3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3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3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3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3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3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3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3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3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3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3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3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3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3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3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3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3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3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37" name="Google Shape;6437;p35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8" name="Google Shape;6438;p35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9" name="Google Shape;6439;p35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6440" name="Google Shape;6440;p3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3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3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3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3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3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3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3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3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3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3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3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3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3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3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3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3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3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3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3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3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3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3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3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3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3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3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3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3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3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3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3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3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3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3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3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3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3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3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3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3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3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3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3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3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3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3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3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3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3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3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3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3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3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3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3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3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3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3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3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3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3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3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3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3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3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3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3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3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3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3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3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3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3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3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3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3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3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3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3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3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3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3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3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3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3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3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3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3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3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3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3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3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3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3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3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3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3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3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3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3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3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3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3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3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3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3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3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3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3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7" name="Google Shape;677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8" name="Google Shape;6778;p37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6779" name="Google Shape;6779;p3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3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3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3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3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3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3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3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3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3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3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3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3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3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3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3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3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3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3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3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3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3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3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3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3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3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3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3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3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3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3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3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3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3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3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3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3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3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3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3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3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3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3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3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3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3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3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3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3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3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3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3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3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3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3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3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3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3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3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3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3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3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3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3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3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3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3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3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3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3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3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3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3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3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3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3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3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3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3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3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3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3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3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3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3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3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3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3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3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3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9" name="Google Shape;6889;p37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6890" name="Google Shape;6890;p37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7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7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7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7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7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7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7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7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7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7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7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7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7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7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7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37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37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7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7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7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7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7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7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7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7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7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7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7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7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37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37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37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7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7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7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37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37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37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37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37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37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37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37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37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37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37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37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37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37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37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37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37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37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37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37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37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37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37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37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37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37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37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37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37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37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37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37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58" name="Google Shape;6958;p3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6785838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37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-731575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6" name="Google Shape;5536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7" name="Google Shape;5537;p87"/>
          <p:cNvSpPr txBox="1">
            <a:spLocks noGrp="1"/>
          </p:cNvSpPr>
          <p:nvPr>
            <p:ph type="ctrTitle"/>
          </p:nvPr>
        </p:nvSpPr>
        <p:spPr>
          <a:xfrm>
            <a:off x="2351850" y="602922"/>
            <a:ext cx="4440300" cy="1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38" name="Google Shape;5538;p87"/>
          <p:cNvSpPr txBox="1"/>
          <p:nvPr/>
        </p:nvSpPr>
        <p:spPr>
          <a:xfrm>
            <a:off x="2535313" y="3625650"/>
            <a:ext cx="4078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11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1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100" b="1" i="0" u="none" strike="noStrike" cap="none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39" name="Google Shape;5539;p87"/>
          <p:cNvSpPr txBox="1">
            <a:spLocks noGrp="1"/>
          </p:cNvSpPr>
          <p:nvPr>
            <p:ph type="subTitle" idx="1"/>
          </p:nvPr>
        </p:nvSpPr>
        <p:spPr>
          <a:xfrm>
            <a:off x="2955625" y="2727313"/>
            <a:ext cx="3232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540" name="Google Shape;5540;p87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5541" name="Google Shape;5541;p8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8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8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8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8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8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8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8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8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8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8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8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8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8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8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8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8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8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8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8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8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8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8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8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8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8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8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8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8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8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8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8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8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8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8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8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8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8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8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8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8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8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8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8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8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8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8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8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8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8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8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8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8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8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8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8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8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8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8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8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8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8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8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8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8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8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8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8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8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8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8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8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8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8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8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8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8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8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8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8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8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8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8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8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8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8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8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8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8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8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8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8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8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8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8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8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8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8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8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8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8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8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8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8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8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8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8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8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8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8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1" name="Google Shape;5651;p87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5652" name="Google Shape;5652;p87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87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87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87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87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87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87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87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87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87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87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87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87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87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87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87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87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87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87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87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87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87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87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87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87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87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87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87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87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87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87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87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87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87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87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p87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p87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p87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p87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p87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87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87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p87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p87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p87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p87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p87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p87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p87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p87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87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87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87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p87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p87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p87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8" name="Google Shape;5708;p87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9" name="Google Shape;5709;p87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0" name="Google Shape;5710;p87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p87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p87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p87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4" name="Google Shape;5714;p87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5" name="Google Shape;5715;p87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6" name="Google Shape;5716;p87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87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p87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p87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rgbClr val="FFD400">
                <a:alpha val="1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20" name="Google Shape;5720;p87"/>
          <p:cNvPicPr preferRelativeResize="0"/>
          <p:nvPr/>
        </p:nvPicPr>
        <p:blipFill rotWithShape="1">
          <a:blip r:embed="rId6">
            <a:alphaModFix amt="58999"/>
          </a:blip>
          <a:srcRect/>
          <a:stretch/>
        </p:blipFill>
        <p:spPr>
          <a:xfrm rot="-8370382">
            <a:off x="7068811" y="-277717"/>
            <a:ext cx="3081376" cy="20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1" name="Google Shape;5721;p87"/>
          <p:cNvPicPr preferRelativeResize="0"/>
          <p:nvPr/>
        </p:nvPicPr>
        <p:blipFill rotWithShape="1">
          <a:blip r:embed="rId7">
            <a:alphaModFix amt="54000"/>
          </a:blip>
          <a:srcRect/>
          <a:stretch/>
        </p:blipFill>
        <p:spPr>
          <a:xfrm rot="2699980">
            <a:off x="-1082413" y="3236933"/>
            <a:ext cx="3081376" cy="202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7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"/>
          <p:cNvPicPr preferRelativeResize="0"/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"/>
          <p:cNvSpPr txBox="1">
            <a:spLocks noGrp="1"/>
          </p:cNvSpPr>
          <p:nvPr>
            <p:ph type="body" idx="1"/>
          </p:nvPr>
        </p:nvSpPr>
        <p:spPr>
          <a:xfrm>
            <a:off x="713691" y="1343127"/>
            <a:ext cx="7710900" cy="3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  <a:defRPr sz="1200"/>
            </a:lvl1pPr>
            <a:lvl2pPr marL="914400" lvl="1" indent="-323850" rtl="0"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87" name="Google Shape;387;p4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88" name="Google Shape;388;p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4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6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691" name="Google Shape;691;p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6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802" name="Google Shape;802;p6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0" name="Google Shape;870;p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7370661" y="331788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"/>
          <p:cNvPicPr preferRelativeResize="0"/>
          <p:nvPr/>
        </p:nvPicPr>
        <p:blipFill rotWithShape="1">
          <a:blip r:embed="rId4">
            <a:alphaModFix amt="58000"/>
          </a:blip>
          <a:srcRect l="6060" r="-6059"/>
          <a:stretch/>
        </p:blipFill>
        <p:spPr>
          <a:xfrm>
            <a:off x="-1047375" y="4636612"/>
            <a:ext cx="3793026" cy="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9"/>
          <p:cNvSpPr txBox="1">
            <a:spLocks noGrp="1"/>
          </p:cNvSpPr>
          <p:nvPr>
            <p:ph type="title"/>
          </p:nvPr>
        </p:nvSpPr>
        <p:spPr>
          <a:xfrm>
            <a:off x="1955250" y="1521421"/>
            <a:ext cx="5233500" cy="12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8" name="Google Shape;1288;p9"/>
          <p:cNvSpPr txBox="1">
            <a:spLocks noGrp="1"/>
          </p:cNvSpPr>
          <p:nvPr>
            <p:ph type="body" idx="1"/>
          </p:nvPr>
        </p:nvSpPr>
        <p:spPr>
          <a:xfrm>
            <a:off x="1931064" y="3012590"/>
            <a:ext cx="52923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9" name="Google Shape;1289;p9"/>
          <p:cNvSpPr/>
          <p:nvPr/>
        </p:nvSpPr>
        <p:spPr>
          <a:xfrm>
            <a:off x="-28174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9"/>
          <p:cNvSpPr/>
          <p:nvPr/>
        </p:nvSpPr>
        <p:spPr>
          <a:xfrm flipH="1">
            <a:off x="792426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9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1292" name="Google Shape;1292;p9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9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2" name="Google Shape;1402;p9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1403" name="Google Shape;1403;p9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Google Shape;17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13"/>
          <p:cNvSpPr txBox="1">
            <a:spLocks noGrp="1"/>
          </p:cNvSpPr>
          <p:nvPr>
            <p:ph type="subTitle" idx="1"/>
          </p:nvPr>
        </p:nvSpPr>
        <p:spPr>
          <a:xfrm>
            <a:off x="3140316" y="3410225"/>
            <a:ext cx="28641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5" name="Google Shape;1705;p13"/>
          <p:cNvSpPr txBox="1">
            <a:spLocks noGrp="1"/>
          </p:cNvSpPr>
          <p:nvPr>
            <p:ph type="title"/>
          </p:nvPr>
        </p:nvSpPr>
        <p:spPr>
          <a:xfrm>
            <a:off x="2643450" y="2197025"/>
            <a:ext cx="3857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06" name="Google Shape;1706;p13"/>
          <p:cNvSpPr txBox="1">
            <a:spLocks noGrp="1"/>
          </p:cNvSpPr>
          <p:nvPr>
            <p:ph type="title" idx="2" hasCustomPrompt="1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707" name="Google Shape;1707;p13"/>
          <p:cNvGrpSpPr/>
          <p:nvPr/>
        </p:nvGrpSpPr>
        <p:grpSpPr>
          <a:xfrm>
            <a:off x="-442137" y="686788"/>
            <a:ext cx="2106500" cy="597475"/>
            <a:chOff x="-2810250" y="3572525"/>
            <a:chExt cx="2106500" cy="597475"/>
          </a:xfrm>
        </p:grpSpPr>
        <p:sp>
          <p:nvSpPr>
            <p:cNvPr id="1708" name="Google Shape;1708;p1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8" name="Google Shape;1818;p1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-405738" y="-88850"/>
            <a:ext cx="3793026" cy="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3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5886125" y="4625975"/>
            <a:ext cx="3793026" cy="67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0" name="Google Shape;1820;p13"/>
          <p:cNvGrpSpPr/>
          <p:nvPr/>
        </p:nvGrpSpPr>
        <p:grpSpPr>
          <a:xfrm>
            <a:off x="7432698" y="4092426"/>
            <a:ext cx="2115168" cy="673798"/>
            <a:chOff x="-4380075" y="3780200"/>
            <a:chExt cx="1637000" cy="521475"/>
          </a:xfrm>
        </p:grpSpPr>
        <p:sp>
          <p:nvSpPr>
            <p:cNvPr id="1821" name="Google Shape;1821;p13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ONE_COLUMN_TEXT_1_1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5"/>
          <p:cNvSpPr txBox="1">
            <a:spLocks noGrp="1"/>
          </p:cNvSpPr>
          <p:nvPr>
            <p:ph type="title"/>
          </p:nvPr>
        </p:nvSpPr>
        <p:spPr>
          <a:xfrm>
            <a:off x="580914" y="1255513"/>
            <a:ext cx="439830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9" name="Google Shape;2129;p15"/>
          <p:cNvSpPr txBox="1">
            <a:spLocks noGrp="1"/>
          </p:cNvSpPr>
          <p:nvPr>
            <p:ph type="body" idx="1"/>
          </p:nvPr>
        </p:nvSpPr>
        <p:spPr>
          <a:xfrm>
            <a:off x="929664" y="3198588"/>
            <a:ext cx="37008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130" name="Google Shape;2130;p15"/>
          <p:cNvGrpSpPr/>
          <p:nvPr/>
        </p:nvGrpSpPr>
        <p:grpSpPr>
          <a:xfrm>
            <a:off x="-778350" y="601575"/>
            <a:ext cx="2106500" cy="597475"/>
            <a:chOff x="-2810250" y="3572525"/>
            <a:chExt cx="2106500" cy="597475"/>
          </a:xfrm>
        </p:grpSpPr>
        <p:sp>
          <p:nvSpPr>
            <p:cNvPr id="2131" name="Google Shape;2131;p1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15"/>
          <p:cNvGrpSpPr/>
          <p:nvPr/>
        </p:nvGrpSpPr>
        <p:grpSpPr>
          <a:xfrm>
            <a:off x="7507000" y="4622025"/>
            <a:ext cx="1637000" cy="521475"/>
            <a:chOff x="-4380075" y="3780200"/>
            <a:chExt cx="1637000" cy="521475"/>
          </a:xfrm>
        </p:grpSpPr>
        <p:sp>
          <p:nvSpPr>
            <p:cNvPr id="2242" name="Google Shape;2242;p15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5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5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5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5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5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5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5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5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5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5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5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5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5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5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5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5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5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5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16"/>
          <p:cNvSpPr txBox="1">
            <a:spLocks noGrp="1"/>
          </p:cNvSpPr>
          <p:nvPr>
            <p:ph type="subTitle" idx="1"/>
          </p:nvPr>
        </p:nvSpPr>
        <p:spPr>
          <a:xfrm>
            <a:off x="1299261" y="1727887"/>
            <a:ext cx="6536700" cy="12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3" name="Google Shape;2313;p16"/>
          <p:cNvSpPr txBox="1">
            <a:spLocks noGrp="1"/>
          </p:cNvSpPr>
          <p:nvPr>
            <p:ph type="ctrTitle"/>
          </p:nvPr>
        </p:nvSpPr>
        <p:spPr>
          <a:xfrm>
            <a:off x="5010925" y="3107337"/>
            <a:ext cx="2825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314" name="Google Shape;2314;p16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2315" name="Google Shape;2315;p1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16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2426" name="Google Shape;2426;p1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36" name="Google Shape;2536;p16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-2976215">
            <a:off x="6883871" y="3813840"/>
            <a:ext cx="2763900" cy="181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6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3667399">
            <a:off x="-161568" y="-1450279"/>
            <a:ext cx="1962538" cy="371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7" r:id="rId18"/>
    <p:sldLayoutId id="2147483680" r:id="rId19"/>
    <p:sldLayoutId id="2147483681" r:id="rId20"/>
    <p:sldLayoutId id="2147483683" r:id="rId21"/>
    <p:sldLayoutId id="214748368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2" name="Google Shape;7152;p41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441025" y="915625"/>
            <a:ext cx="6261950" cy="33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3" name="Google Shape;7153;p41"/>
          <p:cNvSpPr txBox="1">
            <a:spLocks noGrp="1"/>
          </p:cNvSpPr>
          <p:nvPr>
            <p:ph type="body" idx="1"/>
          </p:nvPr>
        </p:nvSpPr>
        <p:spPr>
          <a:xfrm>
            <a:off x="1925850" y="3815091"/>
            <a:ext cx="52923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project by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Ton Vo Thu </a:t>
            </a:r>
            <a:r>
              <a:rPr lang="en-US" err="1"/>
              <a:t>Uyen</a:t>
            </a:r>
            <a:r>
              <a:rPr lang="en-US"/>
              <a:t> &amp; Le Ngoc </a:t>
            </a:r>
            <a:r>
              <a:rPr lang="en-US" err="1"/>
              <a:t>Uyen</a:t>
            </a:r>
            <a:r>
              <a:rPr lang="en-US"/>
              <a:t> Phuong</a:t>
            </a:r>
            <a:endParaRPr/>
          </a:p>
        </p:txBody>
      </p:sp>
      <p:sp>
        <p:nvSpPr>
          <p:cNvPr id="7154" name="Google Shape;7154;p41"/>
          <p:cNvSpPr/>
          <p:nvPr/>
        </p:nvSpPr>
        <p:spPr>
          <a:xfrm>
            <a:off x="4660188" y="2991250"/>
            <a:ext cx="5775" cy="7725"/>
          </a:xfrm>
          <a:custGeom>
            <a:avLst/>
            <a:gdLst/>
            <a:ahLst/>
            <a:cxnLst/>
            <a:rect l="l" t="t" r="r" b="b"/>
            <a:pathLst>
              <a:path w="231" h="309" extrusionOk="0">
                <a:moveTo>
                  <a:pt x="231" y="0"/>
                </a:moveTo>
                <a:lnTo>
                  <a:pt x="0" y="103"/>
                </a:lnTo>
                <a:lnTo>
                  <a:pt x="77" y="308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5" name="Google Shape;7155;p41"/>
          <p:cNvSpPr/>
          <p:nvPr/>
        </p:nvSpPr>
        <p:spPr>
          <a:xfrm>
            <a:off x="4661788" y="2989975"/>
            <a:ext cx="2575" cy="25"/>
          </a:xfrm>
          <a:custGeom>
            <a:avLst/>
            <a:gdLst/>
            <a:ahLst/>
            <a:cxnLst/>
            <a:rect l="l" t="t" r="r" b="b"/>
            <a:pathLst>
              <a:path w="103" h="1" extrusionOk="0">
                <a:moveTo>
                  <a:pt x="103" y="0"/>
                </a:moveTo>
                <a:lnTo>
                  <a:pt x="0" y="0"/>
                </a:lnTo>
                <a:cubicBezTo>
                  <a:pt x="52" y="0"/>
                  <a:pt x="77" y="0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6" name="Google Shape;7156;p41"/>
          <p:cNvSpPr/>
          <p:nvPr/>
        </p:nvSpPr>
        <p:spPr>
          <a:xfrm>
            <a:off x="4662100" y="3002800"/>
            <a:ext cx="1950" cy="650"/>
          </a:xfrm>
          <a:custGeom>
            <a:avLst/>
            <a:gdLst/>
            <a:ahLst/>
            <a:cxnLst/>
            <a:rect l="l" t="t" r="r" b="b"/>
            <a:pathLst>
              <a:path w="78" h="26" extrusionOk="0">
                <a:moveTo>
                  <a:pt x="77" y="0"/>
                </a:moveTo>
                <a:cubicBezTo>
                  <a:pt x="64" y="0"/>
                  <a:pt x="52" y="6"/>
                  <a:pt x="39" y="13"/>
                </a:cubicBezTo>
                <a:lnTo>
                  <a:pt x="77" y="0"/>
                </a:lnTo>
                <a:close/>
                <a:moveTo>
                  <a:pt x="39" y="13"/>
                </a:moveTo>
                <a:lnTo>
                  <a:pt x="0" y="26"/>
                </a:lnTo>
                <a:cubicBezTo>
                  <a:pt x="13" y="26"/>
                  <a:pt x="26" y="19"/>
                  <a:pt x="39" y="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7" name="Google Shape;7157;p41"/>
          <p:cNvSpPr/>
          <p:nvPr/>
        </p:nvSpPr>
        <p:spPr>
          <a:xfrm>
            <a:off x="4662738" y="2991900"/>
            <a:ext cx="675" cy="650"/>
          </a:xfrm>
          <a:custGeom>
            <a:avLst/>
            <a:gdLst/>
            <a:ahLst/>
            <a:cxnLst/>
            <a:rect l="l" t="t" r="r" b="b"/>
            <a:pathLst>
              <a:path w="27" h="26" extrusionOk="0">
                <a:moveTo>
                  <a:pt x="0" y="0"/>
                </a:moveTo>
                <a:lnTo>
                  <a:pt x="0" y="26"/>
                </a:lnTo>
                <a:cubicBezTo>
                  <a:pt x="26" y="0"/>
                  <a:pt x="26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8" name="Google Shape;7158;p41"/>
          <p:cNvSpPr/>
          <p:nvPr/>
        </p:nvSpPr>
        <p:spPr>
          <a:xfrm>
            <a:off x="4660213" y="2989975"/>
            <a:ext cx="5725" cy="2575"/>
          </a:xfrm>
          <a:custGeom>
            <a:avLst/>
            <a:gdLst/>
            <a:ahLst/>
            <a:cxnLst/>
            <a:rect l="l" t="t" r="r" b="b"/>
            <a:pathLst>
              <a:path w="229" h="103" extrusionOk="0">
                <a:moveTo>
                  <a:pt x="128" y="0"/>
                </a:moveTo>
                <a:lnTo>
                  <a:pt x="2" y="101"/>
                </a:lnTo>
                <a:lnTo>
                  <a:pt x="2" y="101"/>
                </a:lnTo>
                <a:cubicBezTo>
                  <a:pt x="37" y="78"/>
                  <a:pt x="228" y="100"/>
                  <a:pt x="128" y="0"/>
                </a:cubicBezTo>
                <a:close/>
                <a:moveTo>
                  <a:pt x="2" y="101"/>
                </a:moveTo>
                <a:cubicBezTo>
                  <a:pt x="2" y="101"/>
                  <a:pt x="1" y="102"/>
                  <a:pt x="0" y="103"/>
                </a:cubicBezTo>
                <a:lnTo>
                  <a:pt x="2" y="1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9" name="Google Shape;7159;p41"/>
          <p:cNvSpPr/>
          <p:nvPr/>
        </p:nvSpPr>
        <p:spPr>
          <a:xfrm>
            <a:off x="4660450" y="3001500"/>
            <a:ext cx="5250" cy="5475"/>
          </a:xfrm>
          <a:custGeom>
            <a:avLst/>
            <a:gdLst/>
            <a:ahLst/>
            <a:cxnLst/>
            <a:rect l="l" t="t" r="r" b="b"/>
            <a:pathLst>
              <a:path w="210" h="219" extrusionOk="0">
                <a:moveTo>
                  <a:pt x="82" y="1"/>
                </a:moveTo>
                <a:lnTo>
                  <a:pt x="82" y="1"/>
                </a:lnTo>
                <a:cubicBezTo>
                  <a:pt x="41" y="62"/>
                  <a:pt x="1" y="218"/>
                  <a:pt x="99" y="218"/>
                </a:cubicBezTo>
                <a:cubicBezTo>
                  <a:pt x="125" y="218"/>
                  <a:pt x="162" y="207"/>
                  <a:pt x="210" y="180"/>
                </a:cubicBezTo>
                <a:cubicBezTo>
                  <a:pt x="133" y="155"/>
                  <a:pt x="56" y="78"/>
                  <a:pt x="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0" name="Google Shape;7160;p41"/>
          <p:cNvSpPr/>
          <p:nvPr/>
        </p:nvSpPr>
        <p:spPr>
          <a:xfrm>
            <a:off x="4660825" y="2999700"/>
            <a:ext cx="4500" cy="3125"/>
          </a:xfrm>
          <a:custGeom>
            <a:avLst/>
            <a:gdLst/>
            <a:ahLst/>
            <a:cxnLst/>
            <a:rect l="l" t="t" r="r" b="b"/>
            <a:pathLst>
              <a:path w="180" h="125" extrusionOk="0">
                <a:moveTo>
                  <a:pt x="138" y="0"/>
                </a:moveTo>
                <a:lnTo>
                  <a:pt x="138" y="0"/>
                </a:lnTo>
                <a:cubicBezTo>
                  <a:pt x="136" y="0"/>
                  <a:pt x="133" y="6"/>
                  <a:pt x="128" y="21"/>
                </a:cubicBezTo>
                <a:lnTo>
                  <a:pt x="0" y="124"/>
                </a:lnTo>
                <a:lnTo>
                  <a:pt x="180" y="124"/>
                </a:lnTo>
                <a:cubicBezTo>
                  <a:pt x="138" y="103"/>
                  <a:pt x="147" y="0"/>
                  <a:pt x="1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1" name="Google Shape;7161;p41"/>
          <p:cNvSpPr/>
          <p:nvPr/>
        </p:nvSpPr>
        <p:spPr>
          <a:xfrm>
            <a:off x="4662738" y="3002800"/>
            <a:ext cx="675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27" y="0"/>
                </a:moveTo>
                <a:lnTo>
                  <a:pt x="1" y="0"/>
                </a:lnTo>
                <a:cubicBezTo>
                  <a:pt x="27" y="0"/>
                  <a:pt x="27" y="0"/>
                  <a:pt x="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2" name="Google Shape;7162;p41"/>
          <p:cNvSpPr/>
          <p:nvPr/>
        </p:nvSpPr>
        <p:spPr>
          <a:xfrm>
            <a:off x="4656488" y="2995100"/>
            <a:ext cx="13175" cy="11750"/>
          </a:xfrm>
          <a:custGeom>
            <a:avLst/>
            <a:gdLst/>
            <a:ahLst/>
            <a:cxnLst/>
            <a:rect l="l" t="t" r="r" b="b"/>
            <a:pathLst>
              <a:path w="527" h="470" extrusionOk="0">
                <a:moveTo>
                  <a:pt x="129" y="0"/>
                </a:moveTo>
                <a:lnTo>
                  <a:pt x="129" y="0"/>
                </a:lnTo>
                <a:cubicBezTo>
                  <a:pt x="0" y="180"/>
                  <a:pt x="462" y="282"/>
                  <a:pt x="205" y="462"/>
                </a:cubicBezTo>
                <a:cubicBezTo>
                  <a:pt x="246" y="467"/>
                  <a:pt x="278" y="469"/>
                  <a:pt x="302" y="469"/>
                </a:cubicBezTo>
                <a:cubicBezTo>
                  <a:pt x="527" y="469"/>
                  <a:pt x="156" y="277"/>
                  <a:pt x="411" y="231"/>
                </a:cubicBezTo>
                <a:cubicBezTo>
                  <a:pt x="282" y="231"/>
                  <a:pt x="154" y="129"/>
                  <a:pt x="1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3" name="Google Shape;7163;p41"/>
          <p:cNvSpPr/>
          <p:nvPr/>
        </p:nvSpPr>
        <p:spPr>
          <a:xfrm>
            <a:off x="4662100" y="3000875"/>
            <a:ext cx="1950" cy="25"/>
          </a:xfrm>
          <a:custGeom>
            <a:avLst/>
            <a:gdLst/>
            <a:ahLst/>
            <a:cxnLst/>
            <a:rect l="l" t="t" r="r" b="b"/>
            <a:pathLst>
              <a:path w="78" h="1" extrusionOk="0">
                <a:moveTo>
                  <a:pt x="1" y="0"/>
                </a:moveTo>
                <a:cubicBezTo>
                  <a:pt x="26" y="0"/>
                  <a:pt x="52" y="0"/>
                  <a:pt x="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4" name="Google Shape;7164;p41"/>
          <p:cNvSpPr/>
          <p:nvPr/>
        </p:nvSpPr>
        <p:spPr>
          <a:xfrm>
            <a:off x="4661138" y="2993825"/>
            <a:ext cx="3875" cy="1300"/>
          </a:xfrm>
          <a:custGeom>
            <a:avLst/>
            <a:gdLst/>
            <a:ahLst/>
            <a:cxnLst/>
            <a:rect l="l" t="t" r="r" b="b"/>
            <a:pathLst>
              <a:path w="155" h="52" extrusionOk="0">
                <a:moveTo>
                  <a:pt x="155" y="0"/>
                </a:moveTo>
                <a:lnTo>
                  <a:pt x="78" y="26"/>
                </a:lnTo>
                <a:cubicBezTo>
                  <a:pt x="103" y="19"/>
                  <a:pt x="129" y="13"/>
                  <a:pt x="155" y="0"/>
                </a:cubicBezTo>
                <a:close/>
                <a:moveTo>
                  <a:pt x="78" y="26"/>
                </a:moveTo>
                <a:lnTo>
                  <a:pt x="78" y="26"/>
                </a:lnTo>
                <a:cubicBezTo>
                  <a:pt x="52" y="32"/>
                  <a:pt x="27" y="39"/>
                  <a:pt x="1" y="51"/>
                </a:cubicBezTo>
                <a:lnTo>
                  <a:pt x="78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5" name="Google Shape;7165;p41"/>
          <p:cNvSpPr/>
          <p:nvPr/>
        </p:nvSpPr>
        <p:spPr>
          <a:xfrm>
            <a:off x="4662750" y="3003425"/>
            <a:ext cx="650" cy="675"/>
          </a:xfrm>
          <a:custGeom>
            <a:avLst/>
            <a:gdLst/>
            <a:ahLst/>
            <a:cxnLst/>
            <a:rect l="l" t="t" r="r" b="b"/>
            <a:pathLst>
              <a:path w="26" h="27" extrusionOk="0">
                <a:moveTo>
                  <a:pt x="0" y="26"/>
                </a:moveTo>
                <a:cubicBezTo>
                  <a:pt x="0" y="26"/>
                  <a:pt x="26" y="1"/>
                  <a:pt x="26" y="1"/>
                </a:cubicBezTo>
                <a:cubicBezTo>
                  <a:pt x="26" y="1"/>
                  <a:pt x="0" y="26"/>
                  <a:pt x="0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6" name="Google Shape;7166;p41"/>
          <p:cNvSpPr/>
          <p:nvPr/>
        </p:nvSpPr>
        <p:spPr>
          <a:xfrm>
            <a:off x="4662750" y="2993825"/>
            <a:ext cx="650" cy="2575"/>
          </a:xfrm>
          <a:custGeom>
            <a:avLst/>
            <a:gdLst/>
            <a:ahLst/>
            <a:cxnLst/>
            <a:rect l="l" t="t" r="r" b="b"/>
            <a:pathLst>
              <a:path w="26" h="103" extrusionOk="0">
                <a:moveTo>
                  <a:pt x="26" y="0"/>
                </a:moveTo>
                <a:lnTo>
                  <a:pt x="26" y="0"/>
                </a:lnTo>
                <a:cubicBezTo>
                  <a:pt x="0" y="51"/>
                  <a:pt x="0" y="77"/>
                  <a:pt x="0" y="103"/>
                </a:cubicBezTo>
                <a:cubicBezTo>
                  <a:pt x="26" y="77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7" name="Google Shape;7167;p41"/>
          <p:cNvSpPr/>
          <p:nvPr/>
        </p:nvSpPr>
        <p:spPr>
          <a:xfrm>
            <a:off x="4662738" y="2996375"/>
            <a:ext cx="675" cy="1950"/>
          </a:xfrm>
          <a:custGeom>
            <a:avLst/>
            <a:gdLst/>
            <a:ahLst/>
            <a:cxnLst/>
            <a:rect l="l" t="t" r="r" b="b"/>
            <a:pathLst>
              <a:path w="27" h="78" extrusionOk="0">
                <a:moveTo>
                  <a:pt x="26" y="1"/>
                </a:moveTo>
                <a:cubicBezTo>
                  <a:pt x="1" y="26"/>
                  <a:pt x="1" y="52"/>
                  <a:pt x="1" y="78"/>
                </a:cubicBezTo>
                <a:lnTo>
                  <a:pt x="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8" name="Google Shape;7168;p41"/>
          <p:cNvSpPr/>
          <p:nvPr/>
        </p:nvSpPr>
        <p:spPr>
          <a:xfrm>
            <a:off x="4663063" y="2995100"/>
            <a:ext cx="25" cy="650"/>
          </a:xfrm>
          <a:custGeom>
            <a:avLst/>
            <a:gdLst/>
            <a:ahLst/>
            <a:cxnLst/>
            <a:rect l="l" t="t" r="r" b="b"/>
            <a:pathLst>
              <a:path w="1" h="26" extrusionOk="0">
                <a:moveTo>
                  <a:pt x="1" y="0"/>
                </a:moveTo>
                <a:lnTo>
                  <a:pt x="1" y="26"/>
                </a:lnTo>
                <a:cubicBezTo>
                  <a:pt x="1" y="26"/>
                  <a:pt x="1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9" name="Google Shape;7169;p41"/>
          <p:cNvSpPr/>
          <p:nvPr/>
        </p:nvSpPr>
        <p:spPr>
          <a:xfrm>
            <a:off x="4660500" y="2997650"/>
            <a:ext cx="5150" cy="3250"/>
          </a:xfrm>
          <a:custGeom>
            <a:avLst/>
            <a:gdLst/>
            <a:ahLst/>
            <a:cxnLst/>
            <a:rect l="l" t="t" r="r" b="b"/>
            <a:pathLst>
              <a:path w="206" h="130" extrusionOk="0">
                <a:moveTo>
                  <a:pt x="103" y="1"/>
                </a:moveTo>
                <a:cubicBezTo>
                  <a:pt x="52" y="1"/>
                  <a:pt x="52" y="78"/>
                  <a:pt x="0" y="129"/>
                </a:cubicBezTo>
                <a:cubicBezTo>
                  <a:pt x="26" y="103"/>
                  <a:pt x="58" y="91"/>
                  <a:pt x="93" y="91"/>
                </a:cubicBezTo>
                <a:cubicBezTo>
                  <a:pt x="129" y="91"/>
                  <a:pt x="167" y="103"/>
                  <a:pt x="206" y="129"/>
                </a:cubicBezTo>
                <a:cubicBezTo>
                  <a:pt x="154" y="78"/>
                  <a:pt x="129" y="27"/>
                  <a:pt x="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0" name="Google Shape;7170;p41"/>
          <p:cNvSpPr/>
          <p:nvPr/>
        </p:nvSpPr>
        <p:spPr>
          <a:xfrm>
            <a:off x="4663063" y="30008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1" name="Google Shape;7171;p41"/>
          <p:cNvSpPr/>
          <p:nvPr/>
        </p:nvSpPr>
        <p:spPr>
          <a:xfrm>
            <a:off x="4661788" y="3003425"/>
            <a:ext cx="2575" cy="2600"/>
          </a:xfrm>
          <a:custGeom>
            <a:avLst/>
            <a:gdLst/>
            <a:ahLst/>
            <a:cxnLst/>
            <a:rect l="l" t="t" r="r" b="b"/>
            <a:pathLst>
              <a:path w="103" h="104" extrusionOk="0">
                <a:moveTo>
                  <a:pt x="103" y="1"/>
                </a:moveTo>
                <a:lnTo>
                  <a:pt x="0" y="103"/>
                </a:lnTo>
                <a:lnTo>
                  <a:pt x="26" y="103"/>
                </a:lnTo>
                <a:lnTo>
                  <a:pt x="10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2" name="Google Shape;7172;p41"/>
          <p:cNvSpPr/>
          <p:nvPr/>
        </p:nvSpPr>
        <p:spPr>
          <a:xfrm>
            <a:off x="4661275" y="3000875"/>
            <a:ext cx="3600" cy="4825"/>
          </a:xfrm>
          <a:custGeom>
            <a:avLst/>
            <a:gdLst/>
            <a:ahLst/>
            <a:cxnLst/>
            <a:rect l="l" t="t" r="r" b="b"/>
            <a:pathLst>
              <a:path w="144" h="193" extrusionOk="0">
                <a:moveTo>
                  <a:pt x="41" y="0"/>
                </a:moveTo>
                <a:lnTo>
                  <a:pt x="41" y="0"/>
                </a:lnTo>
                <a:cubicBezTo>
                  <a:pt x="21" y="41"/>
                  <a:pt x="1" y="192"/>
                  <a:pt x="68" y="192"/>
                </a:cubicBezTo>
                <a:cubicBezTo>
                  <a:pt x="87" y="192"/>
                  <a:pt x="111" y="181"/>
                  <a:pt x="144" y="154"/>
                </a:cubicBezTo>
                <a:cubicBezTo>
                  <a:pt x="93" y="154"/>
                  <a:pt x="41" y="77"/>
                  <a:pt x="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3" name="Google Shape;7173;p41"/>
          <p:cNvSpPr/>
          <p:nvPr/>
        </p:nvSpPr>
        <p:spPr>
          <a:xfrm>
            <a:off x="4661788" y="3002250"/>
            <a:ext cx="2575" cy="3125"/>
          </a:xfrm>
          <a:custGeom>
            <a:avLst/>
            <a:gdLst/>
            <a:ahLst/>
            <a:cxnLst/>
            <a:rect l="l" t="t" r="r" b="b"/>
            <a:pathLst>
              <a:path w="103" h="125" extrusionOk="0">
                <a:moveTo>
                  <a:pt x="64" y="1"/>
                </a:moveTo>
                <a:cubicBezTo>
                  <a:pt x="61" y="1"/>
                  <a:pt x="57" y="7"/>
                  <a:pt x="51" y="22"/>
                </a:cubicBezTo>
                <a:lnTo>
                  <a:pt x="0" y="125"/>
                </a:lnTo>
                <a:lnTo>
                  <a:pt x="103" y="125"/>
                </a:lnTo>
                <a:cubicBezTo>
                  <a:pt x="82" y="104"/>
                  <a:pt x="78" y="1"/>
                  <a:pt x="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4" name="Google Shape;7174;p41"/>
          <p:cNvSpPr/>
          <p:nvPr/>
        </p:nvSpPr>
        <p:spPr>
          <a:xfrm>
            <a:off x="4662738" y="3005350"/>
            <a:ext cx="675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26" y="1"/>
                </a:moveTo>
                <a:lnTo>
                  <a:pt x="1" y="1"/>
                </a:lnTo>
                <a:cubicBezTo>
                  <a:pt x="1" y="1"/>
                  <a:pt x="26" y="1"/>
                  <a:pt x="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41"/>
          <p:cNvSpPr/>
          <p:nvPr/>
        </p:nvSpPr>
        <p:spPr>
          <a:xfrm>
            <a:off x="4661463" y="2991900"/>
            <a:ext cx="3225" cy="1950"/>
          </a:xfrm>
          <a:custGeom>
            <a:avLst/>
            <a:gdLst/>
            <a:ahLst/>
            <a:cxnLst/>
            <a:rect l="l" t="t" r="r" b="b"/>
            <a:pathLst>
              <a:path w="129" h="78" extrusionOk="0">
                <a:moveTo>
                  <a:pt x="129" y="0"/>
                </a:moveTo>
                <a:lnTo>
                  <a:pt x="0" y="77"/>
                </a:lnTo>
                <a:lnTo>
                  <a:pt x="1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6" name="Google Shape;7176;p41"/>
          <p:cNvSpPr/>
          <p:nvPr/>
        </p:nvSpPr>
        <p:spPr>
          <a:xfrm>
            <a:off x="4661463" y="2993825"/>
            <a:ext cx="3225" cy="3225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77" y="0"/>
                </a:moveTo>
                <a:lnTo>
                  <a:pt x="0" y="103"/>
                </a:lnTo>
                <a:lnTo>
                  <a:pt x="26" y="128"/>
                </a:lnTo>
                <a:lnTo>
                  <a:pt x="128" y="26"/>
                </a:lnTo>
                <a:lnTo>
                  <a:pt x="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7" name="Google Shape;7177;p41"/>
          <p:cNvSpPr/>
          <p:nvPr/>
        </p:nvSpPr>
        <p:spPr>
          <a:xfrm>
            <a:off x="4655375" y="3004700"/>
            <a:ext cx="15400" cy="14150"/>
          </a:xfrm>
          <a:custGeom>
            <a:avLst/>
            <a:gdLst/>
            <a:ahLst/>
            <a:cxnLst/>
            <a:rect l="l" t="t" r="r" b="b"/>
            <a:pathLst>
              <a:path w="616" h="566" extrusionOk="0">
                <a:moveTo>
                  <a:pt x="359" y="1"/>
                </a:moveTo>
                <a:cubicBezTo>
                  <a:pt x="308" y="129"/>
                  <a:pt x="257" y="1"/>
                  <a:pt x="308" y="232"/>
                </a:cubicBezTo>
                <a:cubicBezTo>
                  <a:pt x="300" y="270"/>
                  <a:pt x="286" y="286"/>
                  <a:pt x="270" y="286"/>
                </a:cubicBezTo>
                <a:cubicBezTo>
                  <a:pt x="235" y="286"/>
                  <a:pt x="195" y="201"/>
                  <a:pt x="231" y="129"/>
                </a:cubicBezTo>
                <a:lnTo>
                  <a:pt x="231" y="129"/>
                </a:lnTo>
                <a:lnTo>
                  <a:pt x="77" y="309"/>
                </a:lnTo>
                <a:lnTo>
                  <a:pt x="205" y="309"/>
                </a:lnTo>
                <a:cubicBezTo>
                  <a:pt x="231" y="514"/>
                  <a:pt x="0" y="309"/>
                  <a:pt x="51" y="539"/>
                </a:cubicBezTo>
                <a:lnTo>
                  <a:pt x="231" y="463"/>
                </a:lnTo>
                <a:lnTo>
                  <a:pt x="231" y="514"/>
                </a:lnTo>
                <a:cubicBezTo>
                  <a:pt x="250" y="476"/>
                  <a:pt x="296" y="452"/>
                  <a:pt x="339" y="452"/>
                </a:cubicBezTo>
                <a:cubicBezTo>
                  <a:pt x="355" y="452"/>
                  <a:pt x="371" y="456"/>
                  <a:pt x="385" y="463"/>
                </a:cubicBezTo>
                <a:cubicBezTo>
                  <a:pt x="385" y="488"/>
                  <a:pt x="410" y="539"/>
                  <a:pt x="385" y="565"/>
                </a:cubicBezTo>
                <a:cubicBezTo>
                  <a:pt x="615" y="514"/>
                  <a:pt x="359" y="206"/>
                  <a:pt x="539" y="104"/>
                </a:cubicBezTo>
                <a:lnTo>
                  <a:pt x="462" y="104"/>
                </a:lnTo>
                <a:cubicBezTo>
                  <a:pt x="458" y="107"/>
                  <a:pt x="454" y="109"/>
                  <a:pt x="449" y="109"/>
                </a:cubicBezTo>
                <a:cubicBezTo>
                  <a:pt x="416" y="109"/>
                  <a:pt x="359" y="45"/>
                  <a:pt x="3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8" name="Google Shape;7178;p41"/>
          <p:cNvSpPr/>
          <p:nvPr/>
        </p:nvSpPr>
        <p:spPr>
          <a:xfrm>
            <a:off x="4656650" y="2998950"/>
            <a:ext cx="12850" cy="25025"/>
          </a:xfrm>
          <a:custGeom>
            <a:avLst/>
            <a:gdLst/>
            <a:ahLst/>
            <a:cxnLst/>
            <a:rect l="l" t="t" r="r" b="b"/>
            <a:pathLst>
              <a:path w="514" h="1001" extrusionOk="0">
                <a:moveTo>
                  <a:pt x="411" y="0"/>
                </a:moveTo>
                <a:cubicBezTo>
                  <a:pt x="334" y="77"/>
                  <a:pt x="308" y="51"/>
                  <a:pt x="283" y="205"/>
                </a:cubicBezTo>
                <a:cubicBezTo>
                  <a:pt x="255" y="212"/>
                  <a:pt x="228" y="215"/>
                  <a:pt x="201" y="215"/>
                </a:cubicBezTo>
                <a:cubicBezTo>
                  <a:pt x="129" y="215"/>
                  <a:pt x="64" y="192"/>
                  <a:pt x="26" y="154"/>
                </a:cubicBezTo>
                <a:cubicBezTo>
                  <a:pt x="1" y="180"/>
                  <a:pt x="26" y="308"/>
                  <a:pt x="1" y="334"/>
                </a:cubicBezTo>
                <a:lnTo>
                  <a:pt x="26" y="334"/>
                </a:lnTo>
                <a:lnTo>
                  <a:pt x="103" y="590"/>
                </a:lnTo>
                <a:cubicBezTo>
                  <a:pt x="103" y="539"/>
                  <a:pt x="154" y="539"/>
                  <a:pt x="180" y="539"/>
                </a:cubicBezTo>
                <a:lnTo>
                  <a:pt x="103" y="872"/>
                </a:lnTo>
                <a:cubicBezTo>
                  <a:pt x="159" y="972"/>
                  <a:pt x="210" y="995"/>
                  <a:pt x="258" y="995"/>
                </a:cubicBezTo>
                <a:cubicBezTo>
                  <a:pt x="298" y="995"/>
                  <a:pt x="336" y="980"/>
                  <a:pt x="373" y="980"/>
                </a:cubicBezTo>
                <a:cubicBezTo>
                  <a:pt x="395" y="980"/>
                  <a:pt x="416" y="985"/>
                  <a:pt x="436" y="1000"/>
                </a:cubicBezTo>
                <a:cubicBezTo>
                  <a:pt x="308" y="795"/>
                  <a:pt x="462" y="872"/>
                  <a:pt x="257" y="718"/>
                </a:cubicBezTo>
                <a:lnTo>
                  <a:pt x="283" y="462"/>
                </a:lnTo>
                <a:lnTo>
                  <a:pt x="436" y="487"/>
                </a:lnTo>
                <a:cubicBezTo>
                  <a:pt x="411" y="410"/>
                  <a:pt x="488" y="308"/>
                  <a:pt x="411" y="257"/>
                </a:cubicBezTo>
                <a:cubicBezTo>
                  <a:pt x="411" y="257"/>
                  <a:pt x="385" y="308"/>
                  <a:pt x="360" y="308"/>
                </a:cubicBezTo>
                <a:cubicBezTo>
                  <a:pt x="308" y="128"/>
                  <a:pt x="513" y="180"/>
                  <a:pt x="4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9" name="Google Shape;7179;p41"/>
          <p:cNvSpPr/>
          <p:nvPr/>
        </p:nvSpPr>
        <p:spPr>
          <a:xfrm>
            <a:off x="4662425" y="2991250"/>
            <a:ext cx="1300" cy="1950"/>
          </a:xfrm>
          <a:custGeom>
            <a:avLst/>
            <a:gdLst/>
            <a:ahLst/>
            <a:cxnLst/>
            <a:rect l="l" t="t" r="r" b="b"/>
            <a:pathLst>
              <a:path w="52" h="78" extrusionOk="0">
                <a:moveTo>
                  <a:pt x="52" y="0"/>
                </a:moveTo>
                <a:lnTo>
                  <a:pt x="0" y="77"/>
                </a:lnTo>
                <a:cubicBezTo>
                  <a:pt x="26" y="52"/>
                  <a:pt x="52" y="26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0" name="Google Shape;7180;p41"/>
          <p:cNvSpPr/>
          <p:nvPr/>
        </p:nvSpPr>
        <p:spPr>
          <a:xfrm>
            <a:off x="4663063" y="3004700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27"/>
                </a:moveTo>
                <a:lnTo>
                  <a:pt x="0" y="27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1" name="Google Shape;7181;p41"/>
          <p:cNvSpPr/>
          <p:nvPr/>
        </p:nvSpPr>
        <p:spPr>
          <a:xfrm>
            <a:off x="4663063" y="2990600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1"/>
                </a:moveTo>
                <a:lnTo>
                  <a:pt x="0" y="1"/>
                </a:lnTo>
                <a:lnTo>
                  <a:pt x="0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2" name="Google Shape;7182;p41"/>
          <p:cNvSpPr/>
          <p:nvPr/>
        </p:nvSpPr>
        <p:spPr>
          <a:xfrm>
            <a:off x="4663063" y="2991250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26"/>
                </a:move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3" name="Google Shape;7183;p41"/>
          <p:cNvSpPr/>
          <p:nvPr/>
        </p:nvSpPr>
        <p:spPr>
          <a:xfrm>
            <a:off x="4662750" y="3002150"/>
            <a:ext cx="650" cy="1300"/>
          </a:xfrm>
          <a:custGeom>
            <a:avLst/>
            <a:gdLst/>
            <a:ahLst/>
            <a:cxnLst/>
            <a:rect l="l" t="t" r="r" b="b"/>
            <a:pathLst>
              <a:path w="26" h="52" extrusionOk="0">
                <a:moveTo>
                  <a:pt x="26" y="0"/>
                </a:moveTo>
                <a:lnTo>
                  <a:pt x="0" y="52"/>
                </a:lnTo>
                <a:cubicBezTo>
                  <a:pt x="0" y="52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4" name="Google Shape;7184;p41"/>
          <p:cNvSpPr/>
          <p:nvPr/>
        </p:nvSpPr>
        <p:spPr>
          <a:xfrm>
            <a:off x="4656588" y="3002800"/>
            <a:ext cx="12975" cy="22450"/>
          </a:xfrm>
          <a:custGeom>
            <a:avLst/>
            <a:gdLst/>
            <a:ahLst/>
            <a:cxnLst/>
            <a:rect l="l" t="t" r="r" b="b"/>
            <a:pathLst>
              <a:path w="519" h="898" extrusionOk="0">
                <a:moveTo>
                  <a:pt x="159" y="0"/>
                </a:moveTo>
                <a:cubicBezTo>
                  <a:pt x="159" y="48"/>
                  <a:pt x="0" y="233"/>
                  <a:pt x="153" y="233"/>
                </a:cubicBezTo>
                <a:cubicBezTo>
                  <a:pt x="162" y="233"/>
                  <a:pt x="173" y="232"/>
                  <a:pt x="185" y="231"/>
                </a:cubicBezTo>
                <a:lnTo>
                  <a:pt x="185" y="231"/>
                </a:lnTo>
                <a:cubicBezTo>
                  <a:pt x="236" y="436"/>
                  <a:pt x="82" y="359"/>
                  <a:pt x="57" y="410"/>
                </a:cubicBezTo>
                <a:cubicBezTo>
                  <a:pt x="108" y="462"/>
                  <a:pt x="57" y="564"/>
                  <a:pt x="108" y="615"/>
                </a:cubicBezTo>
                <a:cubicBezTo>
                  <a:pt x="108" y="590"/>
                  <a:pt x="134" y="513"/>
                  <a:pt x="185" y="513"/>
                </a:cubicBezTo>
                <a:cubicBezTo>
                  <a:pt x="207" y="602"/>
                  <a:pt x="191" y="672"/>
                  <a:pt x="136" y="672"/>
                </a:cubicBezTo>
                <a:cubicBezTo>
                  <a:pt x="127" y="672"/>
                  <a:pt x="118" y="670"/>
                  <a:pt x="108" y="667"/>
                </a:cubicBezTo>
                <a:lnTo>
                  <a:pt x="108" y="667"/>
                </a:lnTo>
                <a:cubicBezTo>
                  <a:pt x="211" y="744"/>
                  <a:pt x="82" y="846"/>
                  <a:pt x="185" y="898"/>
                </a:cubicBezTo>
                <a:cubicBezTo>
                  <a:pt x="390" y="769"/>
                  <a:pt x="518" y="564"/>
                  <a:pt x="518" y="333"/>
                </a:cubicBezTo>
                <a:lnTo>
                  <a:pt x="518" y="333"/>
                </a:lnTo>
                <a:cubicBezTo>
                  <a:pt x="456" y="396"/>
                  <a:pt x="376" y="475"/>
                  <a:pt x="280" y="475"/>
                </a:cubicBezTo>
                <a:cubicBezTo>
                  <a:pt x="258" y="475"/>
                  <a:pt x="235" y="471"/>
                  <a:pt x="211" y="462"/>
                </a:cubicBezTo>
                <a:lnTo>
                  <a:pt x="211" y="282"/>
                </a:lnTo>
                <a:cubicBezTo>
                  <a:pt x="260" y="324"/>
                  <a:pt x="297" y="338"/>
                  <a:pt x="327" y="338"/>
                </a:cubicBezTo>
                <a:cubicBezTo>
                  <a:pt x="389" y="338"/>
                  <a:pt x="423" y="274"/>
                  <a:pt x="493" y="256"/>
                </a:cubicBezTo>
                <a:lnTo>
                  <a:pt x="236" y="231"/>
                </a:lnTo>
                <a:cubicBezTo>
                  <a:pt x="82" y="128"/>
                  <a:pt x="159" y="77"/>
                  <a:pt x="236" y="26"/>
                </a:cubicBezTo>
                <a:cubicBezTo>
                  <a:pt x="211" y="26"/>
                  <a:pt x="185" y="26"/>
                  <a:pt x="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5" name="Google Shape;7185;p41"/>
          <p:cNvSpPr/>
          <p:nvPr/>
        </p:nvSpPr>
        <p:spPr>
          <a:xfrm>
            <a:off x="4662425" y="3002800"/>
            <a:ext cx="1300" cy="650"/>
          </a:xfrm>
          <a:custGeom>
            <a:avLst/>
            <a:gdLst/>
            <a:ahLst/>
            <a:cxnLst/>
            <a:rect l="l" t="t" r="r" b="b"/>
            <a:pathLst>
              <a:path w="52" h="26" extrusionOk="0">
                <a:moveTo>
                  <a:pt x="51" y="0"/>
                </a:moveTo>
                <a:cubicBezTo>
                  <a:pt x="26" y="0"/>
                  <a:pt x="0" y="26"/>
                  <a:pt x="0" y="26"/>
                </a:cubicBezTo>
                <a:cubicBezTo>
                  <a:pt x="0" y="26"/>
                  <a:pt x="26" y="26"/>
                  <a:pt x="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6" name="Google Shape;7186;p41"/>
          <p:cNvSpPr/>
          <p:nvPr/>
        </p:nvSpPr>
        <p:spPr>
          <a:xfrm>
            <a:off x="4660500" y="2991900"/>
            <a:ext cx="5150" cy="5150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3" y="0"/>
                </a:moveTo>
                <a:cubicBezTo>
                  <a:pt x="103" y="77"/>
                  <a:pt x="1" y="77"/>
                  <a:pt x="78" y="205"/>
                </a:cubicBezTo>
                <a:cubicBezTo>
                  <a:pt x="26" y="51"/>
                  <a:pt x="206" y="128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7" name="Google Shape;7187;p41"/>
          <p:cNvSpPr/>
          <p:nvPr/>
        </p:nvSpPr>
        <p:spPr>
          <a:xfrm>
            <a:off x="4660813" y="2994450"/>
            <a:ext cx="4525" cy="10275"/>
          </a:xfrm>
          <a:custGeom>
            <a:avLst/>
            <a:gdLst/>
            <a:ahLst/>
            <a:cxnLst/>
            <a:rect l="l" t="t" r="r" b="b"/>
            <a:pathLst>
              <a:path w="181" h="411" extrusionOk="0">
                <a:moveTo>
                  <a:pt x="103" y="1"/>
                </a:moveTo>
                <a:lnTo>
                  <a:pt x="103" y="1"/>
                </a:lnTo>
                <a:cubicBezTo>
                  <a:pt x="1" y="78"/>
                  <a:pt x="103" y="206"/>
                  <a:pt x="1" y="206"/>
                </a:cubicBezTo>
                <a:lnTo>
                  <a:pt x="103" y="411"/>
                </a:lnTo>
                <a:cubicBezTo>
                  <a:pt x="26" y="206"/>
                  <a:pt x="180" y="155"/>
                  <a:pt x="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8" name="Google Shape;7188;p41"/>
          <p:cNvSpPr/>
          <p:nvPr/>
        </p:nvSpPr>
        <p:spPr>
          <a:xfrm>
            <a:off x="4661775" y="2995100"/>
            <a:ext cx="2600" cy="1950"/>
          </a:xfrm>
          <a:custGeom>
            <a:avLst/>
            <a:gdLst/>
            <a:ahLst/>
            <a:cxnLst/>
            <a:rect l="l" t="t" r="r" b="b"/>
            <a:pathLst>
              <a:path w="104" h="78" extrusionOk="0">
                <a:moveTo>
                  <a:pt x="1" y="0"/>
                </a:moveTo>
                <a:lnTo>
                  <a:pt x="1" y="52"/>
                </a:lnTo>
                <a:lnTo>
                  <a:pt x="103" y="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9" name="Google Shape;7189;p41"/>
          <p:cNvSpPr/>
          <p:nvPr/>
        </p:nvSpPr>
        <p:spPr>
          <a:xfrm>
            <a:off x="4663063" y="2996375"/>
            <a:ext cx="25" cy="1300"/>
          </a:xfrm>
          <a:custGeom>
            <a:avLst/>
            <a:gdLst/>
            <a:ahLst/>
            <a:cxnLst/>
            <a:rect l="l" t="t" r="r" b="b"/>
            <a:pathLst>
              <a:path w="1" h="52" extrusionOk="0">
                <a:moveTo>
                  <a:pt x="1" y="52"/>
                </a:move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0" name="Google Shape;7190;p41"/>
          <p:cNvSpPr/>
          <p:nvPr/>
        </p:nvSpPr>
        <p:spPr>
          <a:xfrm>
            <a:off x="4662425" y="2991250"/>
            <a:ext cx="1300" cy="2600"/>
          </a:xfrm>
          <a:custGeom>
            <a:avLst/>
            <a:gdLst/>
            <a:ahLst/>
            <a:cxnLst/>
            <a:rect l="l" t="t" r="r" b="b"/>
            <a:pathLst>
              <a:path w="52" h="104" extrusionOk="0">
                <a:moveTo>
                  <a:pt x="52" y="0"/>
                </a:moveTo>
                <a:lnTo>
                  <a:pt x="0" y="77"/>
                </a:lnTo>
                <a:lnTo>
                  <a:pt x="0" y="103"/>
                </a:lnTo>
                <a:lnTo>
                  <a:pt x="5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1" name="Google Shape;7191;p41"/>
          <p:cNvSpPr/>
          <p:nvPr/>
        </p:nvSpPr>
        <p:spPr>
          <a:xfrm>
            <a:off x="4662750" y="2993175"/>
            <a:ext cx="650" cy="675"/>
          </a:xfrm>
          <a:custGeom>
            <a:avLst/>
            <a:gdLst/>
            <a:ahLst/>
            <a:cxnLst/>
            <a:rect l="l" t="t" r="r" b="b"/>
            <a:pathLst>
              <a:path w="26" h="27" extrusionOk="0">
                <a:moveTo>
                  <a:pt x="26" y="0"/>
                </a:moveTo>
                <a:lnTo>
                  <a:pt x="0" y="26"/>
                </a:lnTo>
                <a:cubicBezTo>
                  <a:pt x="0" y="26"/>
                  <a:pt x="26" y="0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2" name="Google Shape;7192;p41"/>
          <p:cNvSpPr/>
          <p:nvPr/>
        </p:nvSpPr>
        <p:spPr>
          <a:xfrm>
            <a:off x="4661913" y="2990600"/>
            <a:ext cx="2325" cy="1375"/>
          </a:xfrm>
          <a:custGeom>
            <a:avLst/>
            <a:gdLst/>
            <a:ahLst/>
            <a:cxnLst/>
            <a:rect l="l" t="t" r="r" b="b"/>
            <a:pathLst>
              <a:path w="93" h="55" extrusionOk="0">
                <a:moveTo>
                  <a:pt x="0" y="1"/>
                </a:moveTo>
                <a:lnTo>
                  <a:pt x="0" y="1"/>
                </a:lnTo>
                <a:cubicBezTo>
                  <a:pt x="10" y="42"/>
                  <a:pt x="29" y="54"/>
                  <a:pt x="46" y="54"/>
                </a:cubicBezTo>
                <a:cubicBezTo>
                  <a:pt x="71" y="54"/>
                  <a:pt x="93" y="26"/>
                  <a:pt x="77" y="26"/>
                </a:cubicBezTo>
                <a:cubicBezTo>
                  <a:pt x="51" y="26"/>
                  <a:pt x="26" y="26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3" name="Google Shape;7193;p41"/>
          <p:cNvSpPr/>
          <p:nvPr/>
        </p:nvSpPr>
        <p:spPr>
          <a:xfrm>
            <a:off x="4663063" y="2993175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26"/>
                </a:moveTo>
                <a:lnTo>
                  <a:pt x="0" y="0"/>
                </a:lnTo>
                <a:cubicBezTo>
                  <a:pt x="0" y="26"/>
                  <a:pt x="0" y="26"/>
                  <a:pt x="0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4" name="Google Shape;7194;p41"/>
          <p:cNvSpPr/>
          <p:nvPr/>
        </p:nvSpPr>
        <p:spPr>
          <a:xfrm>
            <a:off x="4662538" y="2991725"/>
            <a:ext cx="1075" cy="2125"/>
          </a:xfrm>
          <a:custGeom>
            <a:avLst/>
            <a:gdLst/>
            <a:ahLst/>
            <a:cxnLst/>
            <a:rect l="l" t="t" r="r" b="b"/>
            <a:pathLst>
              <a:path w="43" h="85" extrusionOk="0">
                <a:moveTo>
                  <a:pt x="22" y="0"/>
                </a:moveTo>
                <a:cubicBezTo>
                  <a:pt x="17" y="0"/>
                  <a:pt x="10" y="2"/>
                  <a:pt x="1" y="7"/>
                </a:cubicBezTo>
                <a:lnTo>
                  <a:pt x="1" y="84"/>
                </a:lnTo>
                <a:cubicBezTo>
                  <a:pt x="22" y="42"/>
                  <a:pt x="43" y="0"/>
                  <a:pt x="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5" name="Google Shape;7195;p41"/>
          <p:cNvSpPr/>
          <p:nvPr/>
        </p:nvSpPr>
        <p:spPr>
          <a:xfrm>
            <a:off x="4662425" y="2993825"/>
            <a:ext cx="1300" cy="25"/>
          </a:xfrm>
          <a:custGeom>
            <a:avLst/>
            <a:gdLst/>
            <a:ahLst/>
            <a:cxnLst/>
            <a:rect l="l" t="t" r="r" b="b"/>
            <a:pathLst>
              <a:path w="52" h="1" extrusionOk="0">
                <a:moveTo>
                  <a:pt x="52" y="0"/>
                </a:moveTo>
                <a:cubicBezTo>
                  <a:pt x="26" y="0"/>
                  <a:pt x="1" y="0"/>
                  <a:pt x="1" y="0"/>
                </a:cubicBezTo>
                <a:cubicBezTo>
                  <a:pt x="1" y="0"/>
                  <a:pt x="26" y="0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6" name="Google Shape;7196;p41"/>
          <p:cNvSpPr/>
          <p:nvPr/>
        </p:nvSpPr>
        <p:spPr>
          <a:xfrm>
            <a:off x="4662738" y="3004075"/>
            <a:ext cx="675" cy="650"/>
          </a:xfrm>
          <a:custGeom>
            <a:avLst/>
            <a:gdLst/>
            <a:ahLst/>
            <a:cxnLst/>
            <a:rect l="l" t="t" r="r" b="b"/>
            <a:pathLst>
              <a:path w="27" h="26" extrusionOk="0">
                <a:moveTo>
                  <a:pt x="26" y="0"/>
                </a:moveTo>
                <a:lnTo>
                  <a:pt x="26" y="0"/>
                </a:lnTo>
                <a:lnTo>
                  <a:pt x="0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7" name="Google Shape;7197;p41"/>
          <p:cNvSpPr/>
          <p:nvPr/>
        </p:nvSpPr>
        <p:spPr>
          <a:xfrm>
            <a:off x="4662750" y="2993175"/>
            <a:ext cx="650" cy="1300"/>
          </a:xfrm>
          <a:custGeom>
            <a:avLst/>
            <a:gdLst/>
            <a:ahLst/>
            <a:cxnLst/>
            <a:rect l="l" t="t" r="r" b="b"/>
            <a:pathLst>
              <a:path w="26" h="52" extrusionOk="0">
                <a:moveTo>
                  <a:pt x="26" y="0"/>
                </a:moveTo>
                <a:lnTo>
                  <a:pt x="0" y="52"/>
                </a:lnTo>
                <a:cubicBezTo>
                  <a:pt x="26" y="52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8" name="Google Shape;7198;p41"/>
          <p:cNvSpPr/>
          <p:nvPr/>
        </p:nvSpPr>
        <p:spPr>
          <a:xfrm>
            <a:off x="4660813" y="2997650"/>
            <a:ext cx="4525" cy="5175"/>
          </a:xfrm>
          <a:custGeom>
            <a:avLst/>
            <a:gdLst/>
            <a:ahLst/>
            <a:cxnLst/>
            <a:rect l="l" t="t" r="r" b="b"/>
            <a:pathLst>
              <a:path w="181" h="207" extrusionOk="0">
                <a:moveTo>
                  <a:pt x="78" y="1"/>
                </a:moveTo>
                <a:cubicBezTo>
                  <a:pt x="78" y="52"/>
                  <a:pt x="1" y="129"/>
                  <a:pt x="52" y="206"/>
                </a:cubicBezTo>
                <a:lnTo>
                  <a:pt x="180" y="103"/>
                </a:lnTo>
                <a:cubicBezTo>
                  <a:pt x="129" y="103"/>
                  <a:pt x="103" y="52"/>
                  <a:pt x="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9" name="Google Shape;7199;p41"/>
          <p:cNvSpPr/>
          <p:nvPr/>
        </p:nvSpPr>
        <p:spPr>
          <a:xfrm>
            <a:off x="4662425" y="2998950"/>
            <a:ext cx="1300" cy="1300"/>
          </a:xfrm>
          <a:custGeom>
            <a:avLst/>
            <a:gdLst/>
            <a:ahLst/>
            <a:cxnLst/>
            <a:rect l="l" t="t" r="r" b="b"/>
            <a:pathLst>
              <a:path w="52" h="52" extrusionOk="0">
                <a:moveTo>
                  <a:pt x="52" y="0"/>
                </a:moveTo>
                <a:lnTo>
                  <a:pt x="0" y="51"/>
                </a:lnTo>
                <a:cubicBezTo>
                  <a:pt x="26" y="26"/>
                  <a:pt x="52" y="26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0" name="Google Shape;7200;p41"/>
          <p:cNvSpPr/>
          <p:nvPr/>
        </p:nvSpPr>
        <p:spPr>
          <a:xfrm>
            <a:off x="4662750" y="2997025"/>
            <a:ext cx="650" cy="650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0" y="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6"/>
                  <a:pt x="26" y="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1" name="Google Shape;7201;p41"/>
          <p:cNvSpPr/>
          <p:nvPr/>
        </p:nvSpPr>
        <p:spPr>
          <a:xfrm>
            <a:off x="4662100" y="2989975"/>
            <a:ext cx="1950" cy="1300"/>
          </a:xfrm>
          <a:custGeom>
            <a:avLst/>
            <a:gdLst/>
            <a:ahLst/>
            <a:cxnLst/>
            <a:rect l="l" t="t" r="r" b="b"/>
            <a:pathLst>
              <a:path w="78" h="52" extrusionOk="0">
                <a:moveTo>
                  <a:pt x="0" y="0"/>
                </a:moveTo>
                <a:lnTo>
                  <a:pt x="0" y="0"/>
                </a:lnTo>
                <a:cubicBezTo>
                  <a:pt x="26" y="26"/>
                  <a:pt x="52" y="51"/>
                  <a:pt x="77" y="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2" name="Google Shape;7202;p41"/>
          <p:cNvSpPr/>
          <p:nvPr/>
        </p:nvSpPr>
        <p:spPr>
          <a:xfrm>
            <a:off x="4662425" y="3001500"/>
            <a:ext cx="1300" cy="2600"/>
          </a:xfrm>
          <a:custGeom>
            <a:avLst/>
            <a:gdLst/>
            <a:ahLst/>
            <a:cxnLst/>
            <a:rect l="l" t="t" r="r" b="b"/>
            <a:pathLst>
              <a:path w="52" h="104" extrusionOk="0">
                <a:moveTo>
                  <a:pt x="52" y="1"/>
                </a:moveTo>
                <a:lnTo>
                  <a:pt x="52" y="1"/>
                </a:lnTo>
                <a:cubicBezTo>
                  <a:pt x="26" y="26"/>
                  <a:pt x="0" y="78"/>
                  <a:pt x="0" y="103"/>
                </a:cubicBezTo>
                <a:cubicBezTo>
                  <a:pt x="52" y="52"/>
                  <a:pt x="52" y="26"/>
                  <a:pt x="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3" name="Google Shape;7203;p41"/>
          <p:cNvSpPr/>
          <p:nvPr/>
        </p:nvSpPr>
        <p:spPr>
          <a:xfrm>
            <a:off x="4661775" y="3002450"/>
            <a:ext cx="2600" cy="2275"/>
          </a:xfrm>
          <a:custGeom>
            <a:avLst/>
            <a:gdLst/>
            <a:ahLst/>
            <a:cxnLst/>
            <a:rect l="l" t="t" r="r" b="b"/>
            <a:pathLst>
              <a:path w="104" h="91" extrusionOk="0">
                <a:moveTo>
                  <a:pt x="81" y="0"/>
                </a:moveTo>
                <a:cubicBezTo>
                  <a:pt x="61" y="0"/>
                  <a:pt x="38" y="72"/>
                  <a:pt x="1" y="91"/>
                </a:cubicBezTo>
                <a:cubicBezTo>
                  <a:pt x="52" y="91"/>
                  <a:pt x="77" y="65"/>
                  <a:pt x="103" y="40"/>
                </a:cubicBezTo>
                <a:cubicBezTo>
                  <a:pt x="96" y="11"/>
                  <a:pt x="89" y="0"/>
                  <a:pt x="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4" name="Google Shape;7204;p41"/>
          <p:cNvSpPr txBox="1">
            <a:spLocks noGrp="1"/>
          </p:cNvSpPr>
          <p:nvPr>
            <p:ph type="title"/>
          </p:nvPr>
        </p:nvSpPr>
        <p:spPr>
          <a:xfrm>
            <a:off x="1625100" y="1402037"/>
            <a:ext cx="5893800" cy="23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HR Analytics</a:t>
            </a:r>
            <a:br>
              <a:rPr lang="en-US"/>
            </a:br>
            <a:r>
              <a:rPr lang="en-US"/>
              <a:t>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59A858EB-095C-0849-BBCE-88ED59183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94"/>
          <a:stretch/>
        </p:blipFill>
        <p:spPr>
          <a:xfrm>
            <a:off x="423746" y="1925024"/>
            <a:ext cx="4460488" cy="2932897"/>
          </a:xfrm>
          <a:prstGeom prst="snip2DiagRect">
            <a:avLst>
              <a:gd name="adj1" fmla="val 0"/>
              <a:gd name="adj2" fmla="val 25032"/>
            </a:avLst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054147-001D-14C6-7E6A-5854B71B2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6"/>
          <a:stretch/>
        </p:blipFill>
        <p:spPr>
          <a:xfrm>
            <a:off x="4884234" y="2501792"/>
            <a:ext cx="3735659" cy="1974981"/>
          </a:xfrm>
          <a:prstGeom prst="rect">
            <a:avLst/>
          </a:prstGeom>
        </p:spPr>
      </p:pic>
      <p:grpSp>
        <p:nvGrpSpPr>
          <p:cNvPr id="19" name="Google Shape;8176;p58">
            <a:extLst>
              <a:ext uri="{FF2B5EF4-FFF2-40B4-BE49-F238E27FC236}">
                <a16:creationId xmlns:a16="http://schemas.microsoft.com/office/drawing/2014/main" id="{0C9E9F8D-1F08-4346-FD18-605F50F22B01}"/>
              </a:ext>
            </a:extLst>
          </p:cNvPr>
          <p:cNvGrpSpPr/>
          <p:nvPr/>
        </p:nvGrpSpPr>
        <p:grpSpPr>
          <a:xfrm>
            <a:off x="1952391" y="1229095"/>
            <a:ext cx="5239218" cy="87569"/>
            <a:chOff x="3962000" y="4060525"/>
            <a:chExt cx="2324125" cy="174754"/>
          </a:xfrm>
        </p:grpSpPr>
        <p:sp>
          <p:nvSpPr>
            <p:cNvPr id="20" name="Google Shape;8178;p58">
              <a:extLst>
                <a:ext uri="{FF2B5EF4-FFF2-40B4-BE49-F238E27FC236}">
                  <a16:creationId xmlns:a16="http://schemas.microsoft.com/office/drawing/2014/main" id="{AC232B93-5509-E1FD-2656-7AA0B71C91B8}"/>
                </a:ext>
              </a:extLst>
            </p:cNvPr>
            <p:cNvSpPr/>
            <p:nvPr/>
          </p:nvSpPr>
          <p:spPr>
            <a:xfrm>
              <a:off x="4702700" y="4077279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79;p58">
              <a:extLst>
                <a:ext uri="{FF2B5EF4-FFF2-40B4-BE49-F238E27FC236}">
                  <a16:creationId xmlns:a16="http://schemas.microsoft.com/office/drawing/2014/main" id="{0B55B685-04C2-D84D-324F-6C49F4114C72}"/>
                </a:ext>
              </a:extLst>
            </p:cNvPr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80;p58">
              <a:extLst>
                <a:ext uri="{FF2B5EF4-FFF2-40B4-BE49-F238E27FC236}">
                  <a16:creationId xmlns:a16="http://schemas.microsoft.com/office/drawing/2014/main" id="{26B9AD01-E0DF-FC8B-0B70-9385531F6BA5}"/>
                </a:ext>
              </a:extLst>
            </p:cNvPr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81;p58">
              <a:extLst>
                <a:ext uri="{FF2B5EF4-FFF2-40B4-BE49-F238E27FC236}">
                  <a16:creationId xmlns:a16="http://schemas.microsoft.com/office/drawing/2014/main" id="{7BB78175-8872-2038-D21B-E5D6726D666A}"/>
                </a:ext>
              </a:extLst>
            </p:cNvPr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82;p58">
              <a:extLst>
                <a:ext uri="{FF2B5EF4-FFF2-40B4-BE49-F238E27FC236}">
                  <a16:creationId xmlns:a16="http://schemas.microsoft.com/office/drawing/2014/main" id="{B8659AF1-FB18-560D-67A3-432290BAB9B0}"/>
                </a:ext>
              </a:extLst>
            </p:cNvPr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83;p58">
              <a:extLst>
                <a:ext uri="{FF2B5EF4-FFF2-40B4-BE49-F238E27FC236}">
                  <a16:creationId xmlns:a16="http://schemas.microsoft.com/office/drawing/2014/main" id="{B1F40DDC-4D38-0793-8AE7-8213A5A87B55}"/>
                </a:ext>
              </a:extLst>
            </p:cNvPr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84;p58">
              <a:extLst>
                <a:ext uri="{FF2B5EF4-FFF2-40B4-BE49-F238E27FC236}">
                  <a16:creationId xmlns:a16="http://schemas.microsoft.com/office/drawing/2014/main" id="{B52E360C-F7E7-D3EE-48B0-E211E0B093B7}"/>
                </a:ext>
              </a:extLst>
            </p:cNvPr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85;p58">
              <a:extLst>
                <a:ext uri="{FF2B5EF4-FFF2-40B4-BE49-F238E27FC236}">
                  <a16:creationId xmlns:a16="http://schemas.microsoft.com/office/drawing/2014/main" id="{36C16C36-6905-4A2C-91ED-EE80D40A822F}"/>
                </a:ext>
              </a:extLst>
            </p:cNvPr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86;p58">
              <a:extLst>
                <a:ext uri="{FF2B5EF4-FFF2-40B4-BE49-F238E27FC236}">
                  <a16:creationId xmlns:a16="http://schemas.microsoft.com/office/drawing/2014/main" id="{46A287AB-D781-0D84-EA16-7962EEFE4DC2}"/>
                </a:ext>
              </a:extLst>
            </p:cNvPr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87;p58">
              <a:extLst>
                <a:ext uri="{FF2B5EF4-FFF2-40B4-BE49-F238E27FC236}">
                  <a16:creationId xmlns:a16="http://schemas.microsoft.com/office/drawing/2014/main" id="{524761CC-3DA7-C5A7-448B-BCB03E4117F1}"/>
                </a:ext>
              </a:extLst>
            </p:cNvPr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88;p58">
              <a:extLst>
                <a:ext uri="{FF2B5EF4-FFF2-40B4-BE49-F238E27FC236}">
                  <a16:creationId xmlns:a16="http://schemas.microsoft.com/office/drawing/2014/main" id="{7A11657A-7A9D-157D-0224-88C3845F7744}"/>
                </a:ext>
              </a:extLst>
            </p:cNvPr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89;p58">
              <a:extLst>
                <a:ext uri="{FF2B5EF4-FFF2-40B4-BE49-F238E27FC236}">
                  <a16:creationId xmlns:a16="http://schemas.microsoft.com/office/drawing/2014/main" id="{64D7AD22-77F6-293F-151A-2F017F5D249C}"/>
                </a:ext>
              </a:extLst>
            </p:cNvPr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90;p58">
              <a:extLst>
                <a:ext uri="{FF2B5EF4-FFF2-40B4-BE49-F238E27FC236}">
                  <a16:creationId xmlns:a16="http://schemas.microsoft.com/office/drawing/2014/main" id="{C0FAB24C-1127-CFDC-EDA3-BB494280767A}"/>
                </a:ext>
              </a:extLst>
            </p:cNvPr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91;p58">
              <a:extLst>
                <a:ext uri="{FF2B5EF4-FFF2-40B4-BE49-F238E27FC236}">
                  <a16:creationId xmlns:a16="http://schemas.microsoft.com/office/drawing/2014/main" id="{37340872-D73C-28CE-F372-3E8F1DCF79F7}"/>
                </a:ext>
              </a:extLst>
            </p:cNvPr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92;p58">
              <a:extLst>
                <a:ext uri="{FF2B5EF4-FFF2-40B4-BE49-F238E27FC236}">
                  <a16:creationId xmlns:a16="http://schemas.microsoft.com/office/drawing/2014/main" id="{250CFA4A-6E99-E749-D6FF-4E73C557F77D}"/>
                </a:ext>
              </a:extLst>
            </p:cNvPr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93;p58">
              <a:extLst>
                <a:ext uri="{FF2B5EF4-FFF2-40B4-BE49-F238E27FC236}">
                  <a16:creationId xmlns:a16="http://schemas.microsoft.com/office/drawing/2014/main" id="{2F2310AE-305D-8E4A-8FC6-85F94CE73072}"/>
                </a:ext>
              </a:extLst>
            </p:cNvPr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94;p58">
              <a:extLst>
                <a:ext uri="{FF2B5EF4-FFF2-40B4-BE49-F238E27FC236}">
                  <a16:creationId xmlns:a16="http://schemas.microsoft.com/office/drawing/2014/main" id="{1651EDCE-D614-5E40-FA5A-328421E7FAAB}"/>
                </a:ext>
              </a:extLst>
            </p:cNvPr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95;p58">
              <a:extLst>
                <a:ext uri="{FF2B5EF4-FFF2-40B4-BE49-F238E27FC236}">
                  <a16:creationId xmlns:a16="http://schemas.microsoft.com/office/drawing/2014/main" id="{2F114CAE-5EBD-C66E-7645-684EF189154A}"/>
                </a:ext>
              </a:extLst>
            </p:cNvPr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96;p58">
              <a:extLst>
                <a:ext uri="{FF2B5EF4-FFF2-40B4-BE49-F238E27FC236}">
                  <a16:creationId xmlns:a16="http://schemas.microsoft.com/office/drawing/2014/main" id="{32D4346F-C819-37DE-FFD3-07175FC5AC86}"/>
                </a:ext>
              </a:extLst>
            </p:cNvPr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97;p58">
              <a:extLst>
                <a:ext uri="{FF2B5EF4-FFF2-40B4-BE49-F238E27FC236}">
                  <a16:creationId xmlns:a16="http://schemas.microsoft.com/office/drawing/2014/main" id="{051CA2C1-38BC-B022-AC93-C1EDA48ADBE2}"/>
                </a:ext>
              </a:extLst>
            </p:cNvPr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98;p58">
              <a:extLst>
                <a:ext uri="{FF2B5EF4-FFF2-40B4-BE49-F238E27FC236}">
                  <a16:creationId xmlns:a16="http://schemas.microsoft.com/office/drawing/2014/main" id="{E75053CC-AF64-A146-9F1C-8C186DD62C3A}"/>
                </a:ext>
              </a:extLst>
            </p:cNvPr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99;p58">
              <a:extLst>
                <a:ext uri="{FF2B5EF4-FFF2-40B4-BE49-F238E27FC236}">
                  <a16:creationId xmlns:a16="http://schemas.microsoft.com/office/drawing/2014/main" id="{D6E035C7-6EB4-D30E-FACE-0D6D5750D379}"/>
                </a:ext>
              </a:extLst>
            </p:cNvPr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200;p58">
              <a:extLst>
                <a:ext uri="{FF2B5EF4-FFF2-40B4-BE49-F238E27FC236}">
                  <a16:creationId xmlns:a16="http://schemas.microsoft.com/office/drawing/2014/main" id="{5EC24CF8-E67F-2611-9DD0-04CE0531D19B}"/>
                </a:ext>
              </a:extLst>
            </p:cNvPr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01;p58">
              <a:extLst>
                <a:ext uri="{FF2B5EF4-FFF2-40B4-BE49-F238E27FC236}">
                  <a16:creationId xmlns:a16="http://schemas.microsoft.com/office/drawing/2014/main" id="{77790DCB-9E95-39F9-462F-FFB88FB8812C}"/>
                </a:ext>
              </a:extLst>
            </p:cNvPr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202;p58">
              <a:extLst>
                <a:ext uri="{FF2B5EF4-FFF2-40B4-BE49-F238E27FC236}">
                  <a16:creationId xmlns:a16="http://schemas.microsoft.com/office/drawing/2014/main" id="{B1C62EBA-91BA-B31F-29A0-CD1AB2C5C93E}"/>
                </a:ext>
              </a:extLst>
            </p:cNvPr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203;p58">
              <a:extLst>
                <a:ext uri="{FF2B5EF4-FFF2-40B4-BE49-F238E27FC236}">
                  <a16:creationId xmlns:a16="http://schemas.microsoft.com/office/drawing/2014/main" id="{7E550E49-913B-0518-C133-D1A8D8DADA07}"/>
                </a:ext>
              </a:extLst>
            </p:cNvPr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04;p58">
              <a:extLst>
                <a:ext uri="{FF2B5EF4-FFF2-40B4-BE49-F238E27FC236}">
                  <a16:creationId xmlns:a16="http://schemas.microsoft.com/office/drawing/2014/main" id="{CE09EE27-7CD6-22E4-1DD1-35CEA1BC3B8D}"/>
                </a:ext>
              </a:extLst>
            </p:cNvPr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05;p58">
              <a:extLst>
                <a:ext uri="{FF2B5EF4-FFF2-40B4-BE49-F238E27FC236}">
                  <a16:creationId xmlns:a16="http://schemas.microsoft.com/office/drawing/2014/main" id="{24A11C88-E526-85AB-C6ED-F18D487BF00D}"/>
                </a:ext>
              </a:extLst>
            </p:cNvPr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06;p58">
              <a:extLst>
                <a:ext uri="{FF2B5EF4-FFF2-40B4-BE49-F238E27FC236}">
                  <a16:creationId xmlns:a16="http://schemas.microsoft.com/office/drawing/2014/main" id="{D1E1B8FA-89FE-5B96-ED05-9990367D57B7}"/>
                </a:ext>
              </a:extLst>
            </p:cNvPr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07;p58">
              <a:extLst>
                <a:ext uri="{FF2B5EF4-FFF2-40B4-BE49-F238E27FC236}">
                  <a16:creationId xmlns:a16="http://schemas.microsoft.com/office/drawing/2014/main" id="{F0D02E7B-B473-5CF6-D528-EF1D7F5B6A5C}"/>
                </a:ext>
              </a:extLst>
            </p:cNvPr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08;p58">
              <a:extLst>
                <a:ext uri="{FF2B5EF4-FFF2-40B4-BE49-F238E27FC236}">
                  <a16:creationId xmlns:a16="http://schemas.microsoft.com/office/drawing/2014/main" id="{BF4C9EC5-20B2-DF8F-5451-847BC7A5276E}"/>
                </a:ext>
              </a:extLst>
            </p:cNvPr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77;p58">
              <a:extLst>
                <a:ext uri="{FF2B5EF4-FFF2-40B4-BE49-F238E27FC236}">
                  <a16:creationId xmlns:a16="http://schemas.microsoft.com/office/drawing/2014/main" id="{03E53860-F4D4-C9CD-25FF-4E559FABAC36}"/>
                </a:ext>
              </a:extLst>
            </p:cNvPr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8264;p61">
            <a:extLst>
              <a:ext uri="{FF2B5EF4-FFF2-40B4-BE49-F238E27FC236}">
                <a16:creationId xmlns:a16="http://schemas.microsoft.com/office/drawing/2014/main" id="{B04CC198-FEAF-5C47-8B02-B5650462A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Numerical attributes</a:t>
            </a:r>
            <a:endParaRPr sz="4000"/>
          </a:p>
        </p:txBody>
      </p:sp>
      <p:sp>
        <p:nvSpPr>
          <p:cNvPr id="53" name="Google Shape;7320;p46">
            <a:extLst>
              <a:ext uri="{FF2B5EF4-FFF2-40B4-BE49-F238E27FC236}">
                <a16:creationId xmlns:a16="http://schemas.microsoft.com/office/drawing/2014/main" id="{34E0A936-6A39-3B70-5EB2-41A0141AEF79}"/>
              </a:ext>
            </a:extLst>
          </p:cNvPr>
          <p:cNvSpPr txBox="1">
            <a:spLocks/>
          </p:cNvSpPr>
          <p:nvPr/>
        </p:nvSpPr>
        <p:spPr>
          <a:xfrm>
            <a:off x="4432319" y="1908777"/>
            <a:ext cx="4189335" cy="54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400"/>
              <a:t>“</a:t>
            </a:r>
            <a:r>
              <a:rPr lang="en-US" sz="1400" err="1"/>
              <a:t>city_development_index</a:t>
            </a:r>
            <a:r>
              <a:rPr lang="en-US" sz="1400"/>
              <a:t>” vs. ”target”</a:t>
            </a:r>
            <a:br>
              <a:rPr lang="en-US" sz="1400"/>
            </a:br>
            <a:r>
              <a:rPr lang="en-US" sz="1400"/>
              <a:t>negative correlation </a:t>
            </a:r>
          </a:p>
        </p:txBody>
      </p:sp>
    </p:spTree>
    <p:extLst>
      <p:ext uri="{BB962C8B-B14F-4D97-AF65-F5344CB8AC3E}">
        <p14:creationId xmlns:p14="http://schemas.microsoft.com/office/powerpoint/2010/main" val="222727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" name="Google Shape;7321;p46"/>
          <p:cNvSpPr txBox="1">
            <a:spLocks noGrp="1"/>
          </p:cNvSpPr>
          <p:nvPr>
            <p:ph type="ctrTitle"/>
          </p:nvPr>
        </p:nvSpPr>
        <p:spPr>
          <a:xfrm>
            <a:off x="4572000" y="599189"/>
            <a:ext cx="3576474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City Development Index (CDI)</a:t>
            </a:r>
            <a:endParaRPr sz="2400"/>
          </a:p>
        </p:txBody>
      </p:sp>
      <p:grpSp>
        <p:nvGrpSpPr>
          <p:cNvPr id="7322" name="Google Shape;7322;p46"/>
          <p:cNvGrpSpPr/>
          <p:nvPr/>
        </p:nvGrpSpPr>
        <p:grpSpPr>
          <a:xfrm>
            <a:off x="4815840" y="908671"/>
            <a:ext cx="3332634" cy="152217"/>
            <a:chOff x="3962000" y="4060525"/>
            <a:chExt cx="2324125" cy="174750"/>
          </a:xfrm>
        </p:grpSpPr>
        <p:sp>
          <p:nvSpPr>
            <p:cNvPr id="7323" name="Google Shape;7323;p46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46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46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46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46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46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46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46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46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46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46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46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46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46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46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46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46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46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46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46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46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46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46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46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46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46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46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46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46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46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46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46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7320;p46">
            <a:extLst>
              <a:ext uri="{FF2B5EF4-FFF2-40B4-BE49-F238E27FC236}">
                <a16:creationId xmlns:a16="http://schemas.microsoft.com/office/drawing/2014/main" id="{B83AC244-34B4-6D6E-75F7-0512E6042958}"/>
              </a:ext>
            </a:extLst>
          </p:cNvPr>
          <p:cNvSpPr txBox="1">
            <a:spLocks/>
          </p:cNvSpPr>
          <p:nvPr/>
        </p:nvSpPr>
        <p:spPr>
          <a:xfrm>
            <a:off x="808597" y="1910741"/>
            <a:ext cx="6849213" cy="31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400"/>
              <a:t>Value range [0, 100]</a:t>
            </a:r>
          </a:p>
        </p:txBody>
      </p:sp>
      <p:sp>
        <p:nvSpPr>
          <p:cNvPr id="9" name="Google Shape;7320;p46">
            <a:extLst>
              <a:ext uri="{FF2B5EF4-FFF2-40B4-BE49-F238E27FC236}">
                <a16:creationId xmlns:a16="http://schemas.microsoft.com/office/drawing/2014/main" id="{31A46032-5604-9F80-505C-7A40F905AA68}"/>
              </a:ext>
            </a:extLst>
          </p:cNvPr>
          <p:cNvSpPr txBox="1">
            <a:spLocks/>
          </p:cNvSpPr>
          <p:nvPr/>
        </p:nvSpPr>
        <p:spPr>
          <a:xfrm>
            <a:off x="808598" y="1259439"/>
            <a:ext cx="6849213" cy="319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400"/>
              <a:t>Measure urban poverty &amp; urban governance.</a:t>
            </a:r>
          </a:p>
        </p:txBody>
      </p:sp>
      <p:sp>
        <p:nvSpPr>
          <p:cNvPr id="10" name="Google Shape;7320;p46">
            <a:extLst>
              <a:ext uri="{FF2B5EF4-FFF2-40B4-BE49-F238E27FC236}">
                <a16:creationId xmlns:a16="http://schemas.microsoft.com/office/drawing/2014/main" id="{AF1B63C7-C4B6-FC68-C2FD-A14E415858B7}"/>
              </a:ext>
            </a:extLst>
          </p:cNvPr>
          <p:cNvSpPr txBox="1">
            <a:spLocks/>
          </p:cNvSpPr>
          <p:nvPr/>
        </p:nvSpPr>
        <p:spPr>
          <a:xfrm>
            <a:off x="808598" y="1589794"/>
            <a:ext cx="6849213" cy="31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400"/>
              <a:t>Rank cities around the world according to CDI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FD168A-3E4B-D200-B0ED-D9AD90982B50}"/>
              </a:ext>
            </a:extLst>
          </p:cNvPr>
          <p:cNvSpPr/>
          <p:nvPr/>
        </p:nvSpPr>
        <p:spPr>
          <a:xfrm>
            <a:off x="7792153" y="1386137"/>
            <a:ext cx="130106" cy="130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7918FB-1D85-2CFF-110B-1A18428856EB}"/>
              </a:ext>
            </a:extLst>
          </p:cNvPr>
          <p:cNvSpPr/>
          <p:nvPr/>
        </p:nvSpPr>
        <p:spPr>
          <a:xfrm>
            <a:off x="7792153" y="1726107"/>
            <a:ext cx="130106" cy="130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B46E00-1E04-76E3-C0CB-7C7AC8D400B7}"/>
              </a:ext>
            </a:extLst>
          </p:cNvPr>
          <p:cNvSpPr/>
          <p:nvPr/>
        </p:nvSpPr>
        <p:spPr>
          <a:xfrm>
            <a:off x="7792153" y="2057139"/>
            <a:ext cx="130106" cy="130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0374E-DE1C-396A-7553-38A356B96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/>
          <a:stretch/>
        </p:blipFill>
        <p:spPr bwMode="auto">
          <a:xfrm>
            <a:off x="874721" y="2230374"/>
            <a:ext cx="7394557" cy="2594823"/>
          </a:xfrm>
          <a:prstGeom prst="round2DiagRect">
            <a:avLst>
              <a:gd name="adj1" fmla="val 20105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3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261;p61">
            <a:extLst>
              <a:ext uri="{FF2B5EF4-FFF2-40B4-BE49-F238E27FC236}">
                <a16:creationId xmlns:a16="http://schemas.microsoft.com/office/drawing/2014/main" id="{6216EBA9-F061-2662-BFE8-730814115767}"/>
              </a:ext>
            </a:extLst>
          </p:cNvPr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5400000">
            <a:off x="1140108" y="1438386"/>
            <a:ext cx="541250" cy="102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1" name="Google Shape;8261;p61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5400000">
            <a:off x="4491544" y="-1821478"/>
            <a:ext cx="160912" cy="5855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E0B1C4-A5CF-9666-97B5-CE55F0240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894685"/>
              </p:ext>
            </p:extLst>
          </p:nvPr>
        </p:nvGraphicFramePr>
        <p:xfrm>
          <a:off x="1410733" y="1452834"/>
          <a:ext cx="6322533" cy="3285978"/>
        </p:xfrm>
        <a:graphic>
          <a:graphicData uri="http://schemas.openxmlformats.org/drawingml/2006/table">
            <a:tbl>
              <a:tblPr/>
              <a:tblGrid>
                <a:gridCol w="1893588">
                  <a:extLst>
                    <a:ext uri="{9D8B030D-6E8A-4147-A177-3AD203B41FA5}">
                      <a16:colId xmlns:a16="http://schemas.microsoft.com/office/drawing/2014/main" val="964792064"/>
                    </a:ext>
                  </a:extLst>
                </a:gridCol>
                <a:gridCol w="805263">
                  <a:extLst>
                    <a:ext uri="{9D8B030D-6E8A-4147-A177-3AD203B41FA5}">
                      <a16:colId xmlns:a16="http://schemas.microsoft.com/office/drawing/2014/main" val="3018547949"/>
                    </a:ext>
                  </a:extLst>
                </a:gridCol>
                <a:gridCol w="1984451">
                  <a:extLst>
                    <a:ext uri="{9D8B030D-6E8A-4147-A177-3AD203B41FA5}">
                      <a16:colId xmlns:a16="http://schemas.microsoft.com/office/drawing/2014/main" val="2896947735"/>
                    </a:ext>
                  </a:extLst>
                </a:gridCol>
                <a:gridCol w="776450">
                  <a:extLst>
                    <a:ext uri="{9D8B030D-6E8A-4147-A177-3AD203B41FA5}">
                      <a16:colId xmlns:a16="http://schemas.microsoft.com/office/drawing/2014/main" val="289950436"/>
                    </a:ext>
                  </a:extLst>
                </a:gridCol>
                <a:gridCol w="862781">
                  <a:extLst>
                    <a:ext uri="{9D8B030D-6E8A-4147-A177-3AD203B41FA5}">
                      <a16:colId xmlns:a16="http://schemas.microsoft.com/office/drawing/2014/main" val="31127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br>
                        <a:rPr lang="en-VN" sz="1200">
                          <a:effectLst/>
                          <a:latin typeface="Raleway" pitchFamily="2" charset="77"/>
                        </a:rPr>
                      </a:b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unique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top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freq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464957"/>
                  </a:ext>
                </a:extLst>
              </a:tr>
              <a:tr h="2535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city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city_103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4355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766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gender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Male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13221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14650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5220450"/>
                  </a:ext>
                </a:extLst>
              </a:tr>
              <a:tr h="2535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relevant_experience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Has relevant experience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13792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612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enrolled_university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no_enrollment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13817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18772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68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education_level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Graduate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11598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18698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374019"/>
                  </a:ext>
                </a:extLst>
              </a:tr>
              <a:tr h="33867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major_discipline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STEM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14492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16345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3650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experience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&gt;20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3286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19093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305293"/>
                  </a:ext>
                </a:extLst>
              </a:tr>
              <a:tr h="3369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company_size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50-99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3083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13220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222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company_type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Pvt Ltd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9817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13018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8342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last_new_job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8040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18735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7037339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CB0A4748-C91D-9C88-2BBD-9C8875701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11461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sp>
        <p:nvSpPr>
          <p:cNvPr id="39" name="Google Shape;8264;p61">
            <a:extLst>
              <a:ext uri="{FF2B5EF4-FFF2-40B4-BE49-F238E27FC236}">
                <a16:creationId xmlns:a16="http://schemas.microsoft.com/office/drawing/2014/main" id="{BF75F897-76AC-810B-2F54-7D731DFD8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Categorical attributes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79672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261;p61">
            <a:extLst>
              <a:ext uri="{FF2B5EF4-FFF2-40B4-BE49-F238E27FC236}">
                <a16:creationId xmlns:a16="http://schemas.microsoft.com/office/drawing/2014/main" id="{19410A30-548C-FFAB-ECEF-8F81E0F86834}"/>
              </a:ext>
            </a:extLst>
          </p:cNvPr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5400000">
            <a:off x="4715052" y="-2044987"/>
            <a:ext cx="120259" cy="62620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E0B1C4-A5CF-9666-97B5-CE55F0240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83899"/>
              </p:ext>
            </p:extLst>
          </p:nvPr>
        </p:nvGraphicFramePr>
        <p:xfrm>
          <a:off x="1112166" y="1788956"/>
          <a:ext cx="6919667" cy="2359040"/>
        </p:xfrm>
        <a:graphic>
          <a:graphicData uri="http://schemas.openxmlformats.org/drawingml/2006/table">
            <a:tbl>
              <a:tblPr/>
              <a:tblGrid>
                <a:gridCol w="973112">
                  <a:extLst>
                    <a:ext uri="{9D8B030D-6E8A-4147-A177-3AD203B41FA5}">
                      <a16:colId xmlns:a16="http://schemas.microsoft.com/office/drawing/2014/main" val="964792064"/>
                    </a:ext>
                  </a:extLst>
                </a:gridCol>
                <a:gridCol w="2408663">
                  <a:extLst>
                    <a:ext uri="{9D8B030D-6E8A-4147-A177-3AD203B41FA5}">
                      <a16:colId xmlns:a16="http://schemas.microsoft.com/office/drawing/2014/main" val="2576405355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240647924"/>
                    </a:ext>
                  </a:extLst>
                </a:gridCol>
                <a:gridCol w="635620">
                  <a:extLst>
                    <a:ext uri="{9D8B030D-6E8A-4147-A177-3AD203B41FA5}">
                      <a16:colId xmlns:a16="http://schemas.microsoft.com/office/drawing/2014/main" val="3018547949"/>
                    </a:ext>
                  </a:extLst>
                </a:gridCol>
                <a:gridCol w="512956">
                  <a:extLst>
                    <a:ext uri="{9D8B030D-6E8A-4147-A177-3AD203B41FA5}">
                      <a16:colId xmlns:a16="http://schemas.microsoft.com/office/drawing/2014/main" val="2896947735"/>
                    </a:ext>
                  </a:extLst>
                </a:gridCol>
                <a:gridCol w="479502">
                  <a:extLst>
                    <a:ext uri="{9D8B030D-6E8A-4147-A177-3AD203B41FA5}">
                      <a16:colId xmlns:a16="http://schemas.microsoft.com/office/drawing/2014/main" val="289950436"/>
                    </a:ext>
                  </a:extLst>
                </a:gridCol>
                <a:gridCol w="1318799">
                  <a:extLst>
                    <a:ext uri="{9D8B030D-6E8A-4147-A177-3AD203B41FA5}">
                      <a16:colId xmlns:a16="http://schemas.microsoft.com/office/drawing/2014/main" val="1707202472"/>
                    </a:ext>
                  </a:extLst>
                </a:gridCol>
              </a:tblGrid>
              <a:tr h="378624">
                <a:tc>
                  <a:txBody>
                    <a:bodyPr/>
                    <a:lstStyle/>
                    <a:p>
                      <a:pPr fontAlgn="ctr"/>
                      <a:br>
                        <a:rPr lang="en-VN" sz="1200">
                          <a:effectLst/>
                          <a:latin typeface="Raleway" pitchFamily="2" charset="77"/>
                        </a:rPr>
                      </a:b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Description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unique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top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freq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Unique values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464957"/>
                  </a:ext>
                </a:extLst>
              </a:tr>
              <a:tr h="3369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experience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Candidate </a:t>
                      </a:r>
                      <a:b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total experience </a:t>
                      </a:r>
                      <a:b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(in years)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19093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22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&gt;20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3286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&gt;20</a:t>
                      </a: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15, 5, </a:t>
                      </a:r>
                      <a:r>
                        <a:rPr lang="en-VN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&lt;1</a:t>
                      </a: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11, 13, 7, 17, 2, 16, 1, 4, 10...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305293"/>
                  </a:ext>
                </a:extLst>
              </a:tr>
              <a:tr h="3369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company_</a:t>
                      </a:r>
                      <a:b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size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Number of employees in current </a:t>
                      </a:r>
                      <a:b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employer's company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13220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8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50-99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3083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nan, </a:t>
                      </a: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50-99</a:t>
                      </a: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&lt;10</a:t>
                      </a: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10000+</a:t>
                      </a: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5000-9999</a:t>
                      </a: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1000-4999</a:t>
                      </a: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,...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22425"/>
                  </a:ext>
                </a:extLst>
              </a:tr>
              <a:tr h="3369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last_</a:t>
                      </a:r>
                      <a:b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1" i="0" u="none" strike="noStrike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new_job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Difference in years between previous and current job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18735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6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8040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1, </a:t>
                      </a: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&gt;4</a:t>
                      </a: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never</a:t>
                      </a: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4, 3, 2, nan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037339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CB0A4748-C91D-9C88-2BBD-9C8875701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11461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sp>
        <p:nvSpPr>
          <p:cNvPr id="6" name="Google Shape;8264;p61">
            <a:extLst>
              <a:ext uri="{FF2B5EF4-FFF2-40B4-BE49-F238E27FC236}">
                <a16:creationId xmlns:a16="http://schemas.microsoft.com/office/drawing/2014/main" id="{8F65E0A8-ED50-ED40-1F66-4E2D53886E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Categorical attributes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48735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p51"/>
          <p:cNvSpPr/>
          <p:nvPr/>
        </p:nvSpPr>
        <p:spPr>
          <a:xfrm>
            <a:off x="2482886" y="985725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8" name="Google Shape;7558;p51"/>
          <p:cNvSpPr txBox="1">
            <a:spLocks noGrp="1"/>
          </p:cNvSpPr>
          <p:nvPr>
            <p:ph type="title" idx="2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559" name="Google Shape;7559;p51"/>
          <p:cNvGrpSpPr/>
          <p:nvPr/>
        </p:nvGrpSpPr>
        <p:grpSpPr>
          <a:xfrm>
            <a:off x="2799464" y="3516370"/>
            <a:ext cx="3553525" cy="175275"/>
            <a:chOff x="3998100" y="4633825"/>
            <a:chExt cx="2329875" cy="175275"/>
          </a:xfrm>
        </p:grpSpPr>
        <p:sp>
          <p:nvSpPr>
            <p:cNvPr id="7560" name="Google Shape;7560;p51"/>
            <p:cNvSpPr/>
            <p:nvPr/>
          </p:nvSpPr>
          <p:spPr>
            <a:xfrm>
              <a:off x="4853875" y="4633825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51"/>
            <p:cNvSpPr/>
            <p:nvPr/>
          </p:nvSpPr>
          <p:spPr>
            <a:xfrm>
              <a:off x="4232975" y="4637500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51"/>
            <p:cNvSpPr/>
            <p:nvPr/>
          </p:nvSpPr>
          <p:spPr>
            <a:xfrm>
              <a:off x="5753075" y="464115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1"/>
            <p:cNvSpPr/>
            <p:nvPr/>
          </p:nvSpPr>
          <p:spPr>
            <a:xfrm>
              <a:off x="3998100" y="4643250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1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1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1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1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1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1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1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1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1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1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1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1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1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1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1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1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1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1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1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1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1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1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1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1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1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1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1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1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1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1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1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1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1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1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1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9" name="Google Shape;7599;p51"/>
          <p:cNvSpPr/>
          <p:nvPr/>
        </p:nvSpPr>
        <p:spPr>
          <a:xfrm flipH="1">
            <a:off x="6004429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51"/>
          <p:cNvSpPr/>
          <p:nvPr/>
        </p:nvSpPr>
        <p:spPr>
          <a:xfrm flipH="1">
            <a:off x="2252104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361;p47">
            <a:extLst>
              <a:ext uri="{FF2B5EF4-FFF2-40B4-BE49-F238E27FC236}">
                <a16:creationId xmlns:a16="http://schemas.microsoft.com/office/drawing/2014/main" id="{C2FC6FB8-E2B4-97AF-1D18-580FB875B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2789" y="2313679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Preprocessing:</a:t>
            </a:r>
            <a:br>
              <a:rPr lang="en-US"/>
            </a:br>
            <a:r>
              <a:rPr lang="en-US"/>
              <a:t>Data Cleaning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27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775;p53">
            <a:extLst>
              <a:ext uri="{FF2B5EF4-FFF2-40B4-BE49-F238E27FC236}">
                <a16:creationId xmlns:a16="http://schemas.microsoft.com/office/drawing/2014/main" id="{974D688F-ACAE-1691-2ECB-7A656F6FD531}"/>
              </a:ext>
            </a:extLst>
          </p:cNvPr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356561" y="686466"/>
            <a:ext cx="742499" cy="46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4" name="Google Shape;7774;p53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 flipH="1">
            <a:off x="869001" y="2478973"/>
            <a:ext cx="2120951" cy="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5" name="Google Shape;7775;p53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3556735" y="1796179"/>
            <a:ext cx="2120950" cy="8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6" name="Google Shape;7776;p5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flipH="1">
            <a:off x="6252424" y="2391178"/>
            <a:ext cx="2022575" cy="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7" name="Google Shape;7777;p53"/>
          <p:cNvSpPr txBox="1">
            <a:spLocks noGrp="1"/>
          </p:cNvSpPr>
          <p:nvPr>
            <p:ph type="subTitle" idx="4"/>
          </p:nvPr>
        </p:nvSpPr>
        <p:spPr>
          <a:xfrm>
            <a:off x="3406730" y="2615207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Math symbols make it impossible for calculation</a:t>
            </a:r>
            <a:endParaRPr/>
          </a:p>
        </p:txBody>
      </p:sp>
      <p:sp>
        <p:nvSpPr>
          <p:cNvPr id="7778" name="Google Shape;7778;p53"/>
          <p:cNvSpPr txBox="1">
            <a:spLocks noGrp="1"/>
          </p:cNvSpPr>
          <p:nvPr>
            <p:ph type="subTitle" idx="6"/>
          </p:nvPr>
        </p:nvSpPr>
        <p:spPr>
          <a:xfrm>
            <a:off x="722575" y="3274884"/>
            <a:ext cx="2322600" cy="61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every column is worth dealing with..</a:t>
            </a:r>
            <a:endParaRPr/>
          </a:p>
        </p:txBody>
      </p:sp>
      <p:sp>
        <p:nvSpPr>
          <p:cNvPr id="7779" name="Google Shape;7779;p53"/>
          <p:cNvSpPr txBox="1">
            <a:spLocks noGrp="1"/>
          </p:cNvSpPr>
          <p:nvPr>
            <p:ph type="subTitle" idx="5"/>
          </p:nvPr>
        </p:nvSpPr>
        <p:spPr>
          <a:xfrm>
            <a:off x="6102401" y="3276136"/>
            <a:ext cx="2322600" cy="61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all attributes in their correct form.</a:t>
            </a:r>
            <a:endParaRPr/>
          </a:p>
        </p:txBody>
      </p:sp>
      <p:sp>
        <p:nvSpPr>
          <p:cNvPr id="7780" name="Google Shape;7780;p53"/>
          <p:cNvSpPr txBox="1">
            <a:spLocks noGrp="1"/>
          </p:cNvSpPr>
          <p:nvPr>
            <p:ph type="subTitle" idx="1"/>
          </p:nvPr>
        </p:nvSpPr>
        <p:spPr>
          <a:xfrm>
            <a:off x="3764188" y="1992632"/>
            <a:ext cx="1633041" cy="622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Delete special characters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781" name="Google Shape;7781;p53"/>
          <p:cNvSpPr txBox="1">
            <a:spLocks noGrp="1"/>
          </p:cNvSpPr>
          <p:nvPr>
            <p:ph type="subTitle" idx="3"/>
          </p:nvPr>
        </p:nvSpPr>
        <p:spPr>
          <a:xfrm>
            <a:off x="924224" y="2631384"/>
            <a:ext cx="19677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</a:t>
            </a:r>
            <a:r>
              <a:rPr lang="en" err="1"/>
              <a:t>unecessary</a:t>
            </a:r>
            <a:r>
              <a:rPr lang="en"/>
              <a:t> columns</a:t>
            </a:r>
            <a:endParaRPr/>
          </a:p>
        </p:txBody>
      </p:sp>
      <p:sp>
        <p:nvSpPr>
          <p:cNvPr id="7782" name="Google Shape;7782;p53"/>
          <p:cNvSpPr txBox="1">
            <a:spLocks noGrp="1"/>
          </p:cNvSpPr>
          <p:nvPr>
            <p:ph type="subTitle" idx="2"/>
          </p:nvPr>
        </p:nvSpPr>
        <p:spPr>
          <a:xfrm>
            <a:off x="6279850" y="2476381"/>
            <a:ext cx="19677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Correct Data Types</a:t>
            </a:r>
            <a:endParaRPr/>
          </a:p>
        </p:txBody>
      </p:sp>
      <p:grpSp>
        <p:nvGrpSpPr>
          <p:cNvPr id="7783" name="Google Shape;7783;p53"/>
          <p:cNvGrpSpPr/>
          <p:nvPr/>
        </p:nvGrpSpPr>
        <p:grpSpPr>
          <a:xfrm>
            <a:off x="1194195" y="1180682"/>
            <a:ext cx="6747669" cy="116028"/>
            <a:chOff x="3962000" y="4060525"/>
            <a:chExt cx="2324125" cy="174750"/>
          </a:xfrm>
        </p:grpSpPr>
        <p:sp>
          <p:nvSpPr>
            <p:cNvPr id="7784" name="Google Shape;7784;p53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53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3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3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3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3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3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3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3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3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3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3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3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3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3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3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3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3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3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3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3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3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3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3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3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3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3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3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3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3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3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3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6" name="Google Shape;7816;p53"/>
          <p:cNvSpPr txBox="1">
            <a:spLocks noGrp="1"/>
          </p:cNvSpPr>
          <p:nvPr>
            <p:ph type="title"/>
          </p:nvPr>
        </p:nvSpPr>
        <p:spPr>
          <a:xfrm>
            <a:off x="968621" y="626595"/>
            <a:ext cx="7831457" cy="612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columns, drop odd strings, correct dtype</a:t>
            </a:r>
            <a:endParaRPr/>
          </a:p>
        </p:txBody>
      </p:sp>
      <p:sp>
        <p:nvSpPr>
          <p:cNvPr id="6" name="Google Shape;7297;p43">
            <a:extLst>
              <a:ext uri="{FF2B5EF4-FFF2-40B4-BE49-F238E27FC236}">
                <a16:creationId xmlns:a16="http://schemas.microsoft.com/office/drawing/2014/main" id="{BA721ED2-F406-5B6D-6FB7-8A0A1B4F7088}"/>
              </a:ext>
            </a:extLst>
          </p:cNvPr>
          <p:cNvSpPr txBox="1">
            <a:spLocks/>
          </p:cNvSpPr>
          <p:nvPr/>
        </p:nvSpPr>
        <p:spPr>
          <a:xfrm>
            <a:off x="351325" y="735574"/>
            <a:ext cx="74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500">
                <a:solidFill>
                  <a:schemeClr val="accent3"/>
                </a:solidFill>
                <a:latin typeface="Caveat Brush" pitchFamily="2" charset="0"/>
              </a:rPr>
              <a:t>3.1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" name="Google Shape;7321;p46"/>
          <p:cNvSpPr txBox="1">
            <a:spLocks noGrp="1"/>
          </p:cNvSpPr>
          <p:nvPr>
            <p:ph type="ctrTitle"/>
          </p:nvPr>
        </p:nvSpPr>
        <p:spPr>
          <a:xfrm>
            <a:off x="1922947" y="349032"/>
            <a:ext cx="5298106" cy="842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All data types before a</a:t>
            </a:r>
            <a:r>
              <a:rPr lang="en-US" sz="2800" err="1"/>
              <a:t>nd</a:t>
            </a:r>
            <a:r>
              <a:rPr lang="en" sz="2800"/>
              <a:t> after cleaning</a:t>
            </a:r>
            <a:endParaRPr sz="2800"/>
          </a:p>
        </p:txBody>
      </p:sp>
      <p:grpSp>
        <p:nvGrpSpPr>
          <p:cNvPr id="7322" name="Google Shape;7322;p46"/>
          <p:cNvGrpSpPr/>
          <p:nvPr/>
        </p:nvGrpSpPr>
        <p:grpSpPr>
          <a:xfrm>
            <a:off x="2183727" y="971468"/>
            <a:ext cx="4612821" cy="115144"/>
            <a:chOff x="3970600" y="4061177"/>
            <a:chExt cx="2315525" cy="174098"/>
          </a:xfrm>
        </p:grpSpPr>
        <p:sp>
          <p:nvSpPr>
            <p:cNvPr id="7323" name="Google Shape;7323;p46"/>
            <p:cNvSpPr/>
            <p:nvPr/>
          </p:nvSpPr>
          <p:spPr>
            <a:xfrm>
              <a:off x="3970600" y="4061177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46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46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46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46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46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46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46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46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46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46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46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46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46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46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46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46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46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46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46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46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46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46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46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46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46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46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46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46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46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46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46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EC6B56-EECD-0AB9-B3FF-0918789B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38" y="1612800"/>
            <a:ext cx="3810226" cy="23577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BA6EC-E309-79A2-56E2-663409509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39" y="1612800"/>
            <a:ext cx="3648074" cy="2824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7495;p49">
            <a:extLst>
              <a:ext uri="{FF2B5EF4-FFF2-40B4-BE49-F238E27FC236}">
                <a16:creationId xmlns:a16="http://schemas.microsoft.com/office/drawing/2014/main" id="{40C172DE-EE14-34B8-552B-B1268CDFF11E}"/>
              </a:ext>
            </a:extLst>
          </p:cNvPr>
          <p:cNvSpPr/>
          <p:nvPr/>
        </p:nvSpPr>
        <p:spPr>
          <a:xfrm rot="4770181">
            <a:off x="8081733" y="3457475"/>
            <a:ext cx="688061" cy="895198"/>
          </a:xfrm>
          <a:custGeom>
            <a:avLst/>
            <a:gdLst/>
            <a:ahLst/>
            <a:cxnLst/>
            <a:rect l="l" t="t" r="r" b="b"/>
            <a:pathLst>
              <a:path w="10633" h="13834" extrusionOk="0">
                <a:moveTo>
                  <a:pt x="3698" y="0"/>
                </a:moveTo>
                <a:cubicBezTo>
                  <a:pt x="3698" y="0"/>
                  <a:pt x="3650" y="579"/>
                  <a:pt x="3343" y="768"/>
                </a:cubicBezTo>
                <a:cubicBezTo>
                  <a:pt x="3253" y="820"/>
                  <a:pt x="3153" y="839"/>
                  <a:pt x="3058" y="839"/>
                </a:cubicBezTo>
                <a:cubicBezTo>
                  <a:pt x="2829" y="839"/>
                  <a:pt x="2623" y="733"/>
                  <a:pt x="2623" y="733"/>
                </a:cubicBezTo>
                <a:cubicBezTo>
                  <a:pt x="2623" y="733"/>
                  <a:pt x="2564" y="1312"/>
                  <a:pt x="2233" y="1501"/>
                </a:cubicBezTo>
                <a:cubicBezTo>
                  <a:pt x="2142" y="1555"/>
                  <a:pt x="2021" y="1574"/>
                  <a:pt x="1894" y="1574"/>
                </a:cubicBezTo>
                <a:cubicBezTo>
                  <a:pt x="1578" y="1574"/>
                  <a:pt x="1229" y="1453"/>
                  <a:pt x="1229" y="1453"/>
                </a:cubicBezTo>
                <a:cubicBezTo>
                  <a:pt x="1229" y="1453"/>
                  <a:pt x="1099" y="2056"/>
                  <a:pt x="886" y="2198"/>
                </a:cubicBezTo>
                <a:cubicBezTo>
                  <a:pt x="819" y="2238"/>
                  <a:pt x="707" y="2252"/>
                  <a:pt x="584" y="2252"/>
                </a:cubicBezTo>
                <a:cubicBezTo>
                  <a:pt x="317" y="2252"/>
                  <a:pt x="0" y="2186"/>
                  <a:pt x="0" y="2186"/>
                </a:cubicBezTo>
                <a:lnTo>
                  <a:pt x="0" y="2186"/>
                </a:lnTo>
                <a:lnTo>
                  <a:pt x="6864" y="13834"/>
                </a:lnTo>
                <a:cubicBezTo>
                  <a:pt x="6993" y="13192"/>
                  <a:pt x="7473" y="13079"/>
                  <a:pt x="7797" y="13079"/>
                </a:cubicBezTo>
                <a:cubicBezTo>
                  <a:pt x="7974" y="13079"/>
                  <a:pt x="8104" y="13113"/>
                  <a:pt x="8104" y="13113"/>
                </a:cubicBezTo>
                <a:cubicBezTo>
                  <a:pt x="8210" y="12865"/>
                  <a:pt x="8364" y="12640"/>
                  <a:pt x="8541" y="12451"/>
                </a:cubicBezTo>
                <a:cubicBezTo>
                  <a:pt x="8617" y="12383"/>
                  <a:pt x="8736" y="12360"/>
                  <a:pt x="8862" y="12360"/>
                </a:cubicBezTo>
                <a:cubicBezTo>
                  <a:pt x="9128" y="12360"/>
                  <a:pt x="9427" y="12463"/>
                  <a:pt x="9427" y="12463"/>
                </a:cubicBezTo>
                <a:cubicBezTo>
                  <a:pt x="9427" y="12463"/>
                  <a:pt x="9510" y="11837"/>
                  <a:pt x="9770" y="11684"/>
                </a:cubicBezTo>
                <a:cubicBezTo>
                  <a:pt x="9838" y="11642"/>
                  <a:pt x="9926" y="11627"/>
                  <a:pt x="10019" y="11627"/>
                </a:cubicBezTo>
                <a:cubicBezTo>
                  <a:pt x="10300" y="11627"/>
                  <a:pt x="10632" y="11766"/>
                  <a:pt x="10632" y="11766"/>
                </a:cubicBezTo>
                <a:lnTo>
                  <a:pt x="369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495;p49">
            <a:extLst>
              <a:ext uri="{FF2B5EF4-FFF2-40B4-BE49-F238E27FC236}">
                <a16:creationId xmlns:a16="http://schemas.microsoft.com/office/drawing/2014/main" id="{B5CE810C-E155-C977-4C43-7F976346300F}"/>
              </a:ext>
            </a:extLst>
          </p:cNvPr>
          <p:cNvSpPr/>
          <p:nvPr/>
        </p:nvSpPr>
        <p:spPr>
          <a:xfrm rot="4705192">
            <a:off x="3944279" y="3949843"/>
            <a:ext cx="688061" cy="895198"/>
          </a:xfrm>
          <a:custGeom>
            <a:avLst/>
            <a:gdLst/>
            <a:ahLst/>
            <a:cxnLst/>
            <a:rect l="l" t="t" r="r" b="b"/>
            <a:pathLst>
              <a:path w="10633" h="13834" extrusionOk="0">
                <a:moveTo>
                  <a:pt x="3698" y="0"/>
                </a:moveTo>
                <a:cubicBezTo>
                  <a:pt x="3698" y="0"/>
                  <a:pt x="3650" y="579"/>
                  <a:pt x="3343" y="768"/>
                </a:cubicBezTo>
                <a:cubicBezTo>
                  <a:pt x="3253" y="820"/>
                  <a:pt x="3153" y="839"/>
                  <a:pt x="3058" y="839"/>
                </a:cubicBezTo>
                <a:cubicBezTo>
                  <a:pt x="2829" y="839"/>
                  <a:pt x="2623" y="733"/>
                  <a:pt x="2623" y="733"/>
                </a:cubicBezTo>
                <a:cubicBezTo>
                  <a:pt x="2623" y="733"/>
                  <a:pt x="2564" y="1312"/>
                  <a:pt x="2233" y="1501"/>
                </a:cubicBezTo>
                <a:cubicBezTo>
                  <a:pt x="2142" y="1555"/>
                  <a:pt x="2021" y="1574"/>
                  <a:pt x="1894" y="1574"/>
                </a:cubicBezTo>
                <a:cubicBezTo>
                  <a:pt x="1578" y="1574"/>
                  <a:pt x="1229" y="1453"/>
                  <a:pt x="1229" y="1453"/>
                </a:cubicBezTo>
                <a:cubicBezTo>
                  <a:pt x="1229" y="1453"/>
                  <a:pt x="1099" y="2056"/>
                  <a:pt x="886" y="2198"/>
                </a:cubicBezTo>
                <a:cubicBezTo>
                  <a:pt x="819" y="2238"/>
                  <a:pt x="707" y="2252"/>
                  <a:pt x="584" y="2252"/>
                </a:cubicBezTo>
                <a:cubicBezTo>
                  <a:pt x="317" y="2252"/>
                  <a:pt x="0" y="2186"/>
                  <a:pt x="0" y="2186"/>
                </a:cubicBezTo>
                <a:lnTo>
                  <a:pt x="0" y="2186"/>
                </a:lnTo>
                <a:lnTo>
                  <a:pt x="6864" y="13834"/>
                </a:lnTo>
                <a:cubicBezTo>
                  <a:pt x="6993" y="13192"/>
                  <a:pt x="7473" y="13079"/>
                  <a:pt x="7797" y="13079"/>
                </a:cubicBezTo>
                <a:cubicBezTo>
                  <a:pt x="7974" y="13079"/>
                  <a:pt x="8104" y="13113"/>
                  <a:pt x="8104" y="13113"/>
                </a:cubicBezTo>
                <a:cubicBezTo>
                  <a:pt x="8210" y="12865"/>
                  <a:pt x="8364" y="12640"/>
                  <a:pt x="8541" y="12451"/>
                </a:cubicBezTo>
                <a:cubicBezTo>
                  <a:pt x="8617" y="12383"/>
                  <a:pt x="8736" y="12360"/>
                  <a:pt x="8862" y="12360"/>
                </a:cubicBezTo>
                <a:cubicBezTo>
                  <a:pt x="9128" y="12360"/>
                  <a:pt x="9427" y="12463"/>
                  <a:pt x="9427" y="12463"/>
                </a:cubicBezTo>
                <a:cubicBezTo>
                  <a:pt x="9427" y="12463"/>
                  <a:pt x="9510" y="11837"/>
                  <a:pt x="9770" y="11684"/>
                </a:cubicBezTo>
                <a:cubicBezTo>
                  <a:pt x="9838" y="11642"/>
                  <a:pt x="9926" y="11627"/>
                  <a:pt x="10019" y="11627"/>
                </a:cubicBezTo>
                <a:cubicBezTo>
                  <a:pt x="10300" y="11627"/>
                  <a:pt x="10632" y="11766"/>
                  <a:pt x="10632" y="11766"/>
                </a:cubicBezTo>
                <a:lnTo>
                  <a:pt x="369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6" name="Google Shape;7776;p5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 rot="21082889" flipH="1">
            <a:off x="5775437" y="3764998"/>
            <a:ext cx="2022575" cy="8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5" name="Google Shape;7775;p53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 rot="20760031" flipH="1">
            <a:off x="1136119" y="1478425"/>
            <a:ext cx="2120950" cy="8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6182672-7DAB-FE96-FBE0-29BC6AB69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535" y="1827344"/>
            <a:ext cx="4891190" cy="2518871"/>
          </a:xfrm>
          <a:prstGeom prst="rect">
            <a:avLst/>
          </a:prstGeom>
        </p:spPr>
      </p:pic>
      <p:pic>
        <p:nvPicPr>
          <p:cNvPr id="7" name="Google Shape;7775;p53">
            <a:extLst>
              <a:ext uri="{FF2B5EF4-FFF2-40B4-BE49-F238E27FC236}">
                <a16:creationId xmlns:a16="http://schemas.microsoft.com/office/drawing/2014/main" id="{974D688F-ACAE-1691-2ECB-7A656F6FD531}"/>
              </a:ext>
            </a:extLst>
          </p:cNvPr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 flipH="1">
            <a:off x="1964049" y="678415"/>
            <a:ext cx="742499" cy="469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83" name="Google Shape;7783;p53"/>
          <p:cNvGrpSpPr/>
          <p:nvPr/>
        </p:nvGrpSpPr>
        <p:grpSpPr>
          <a:xfrm>
            <a:off x="2706548" y="1114638"/>
            <a:ext cx="5603722" cy="93502"/>
            <a:chOff x="3962000" y="4060525"/>
            <a:chExt cx="1866950" cy="168975"/>
          </a:xfrm>
        </p:grpSpPr>
        <p:sp>
          <p:nvSpPr>
            <p:cNvPr id="7784" name="Google Shape;7784;p53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3"/>
            <p:cNvSpPr/>
            <p:nvPr/>
          </p:nvSpPr>
          <p:spPr>
            <a:xfrm>
              <a:off x="4849950" y="40746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3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3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3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3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3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3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3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3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3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3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3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3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3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3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3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3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3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3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3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3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3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3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3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3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3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3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3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3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3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6" name="Google Shape;7816;p53"/>
          <p:cNvSpPr txBox="1">
            <a:spLocks noGrp="1"/>
          </p:cNvSpPr>
          <p:nvPr>
            <p:ph type="title"/>
          </p:nvPr>
        </p:nvSpPr>
        <p:spPr>
          <a:xfrm>
            <a:off x="986458" y="591474"/>
            <a:ext cx="7831457" cy="612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missing values</a:t>
            </a:r>
            <a:endParaRPr/>
          </a:p>
        </p:txBody>
      </p:sp>
      <p:sp>
        <p:nvSpPr>
          <p:cNvPr id="6" name="Google Shape;7297;p43">
            <a:extLst>
              <a:ext uri="{FF2B5EF4-FFF2-40B4-BE49-F238E27FC236}">
                <a16:creationId xmlns:a16="http://schemas.microsoft.com/office/drawing/2014/main" id="{BA721ED2-F406-5B6D-6FB7-8A0A1B4F7088}"/>
              </a:ext>
            </a:extLst>
          </p:cNvPr>
          <p:cNvSpPr txBox="1">
            <a:spLocks/>
          </p:cNvSpPr>
          <p:nvPr/>
        </p:nvSpPr>
        <p:spPr>
          <a:xfrm>
            <a:off x="1964049" y="687430"/>
            <a:ext cx="74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500">
                <a:solidFill>
                  <a:schemeClr val="accent3"/>
                </a:solidFill>
                <a:latin typeface="Caveat Brush" pitchFamily="2" charset="0"/>
              </a:rPr>
              <a:t>3.2</a:t>
            </a:r>
          </a:p>
        </p:txBody>
      </p:sp>
      <p:cxnSp>
        <p:nvCxnSpPr>
          <p:cNvPr id="27" name="Google Shape;8230;p59">
            <a:extLst>
              <a:ext uri="{FF2B5EF4-FFF2-40B4-BE49-F238E27FC236}">
                <a16:creationId xmlns:a16="http://schemas.microsoft.com/office/drawing/2014/main" id="{FDB7798F-CFC2-1553-9981-3D431EB6CBE9}"/>
              </a:ext>
            </a:extLst>
          </p:cNvPr>
          <p:cNvCxnSpPr>
            <a:cxnSpLocks/>
          </p:cNvCxnSpPr>
          <p:nvPr/>
        </p:nvCxnSpPr>
        <p:spPr>
          <a:xfrm>
            <a:off x="6943503" y="3609196"/>
            <a:ext cx="1314916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0" name="Google Shape;8217;p59">
            <a:extLst>
              <a:ext uri="{FF2B5EF4-FFF2-40B4-BE49-F238E27FC236}">
                <a16:creationId xmlns:a16="http://schemas.microsoft.com/office/drawing/2014/main" id="{A277ADD5-352A-25A2-75C7-263CF0D1F6F1}"/>
              </a:ext>
            </a:extLst>
          </p:cNvPr>
          <p:cNvSpPr txBox="1"/>
          <p:nvPr/>
        </p:nvSpPr>
        <p:spPr>
          <a:xfrm>
            <a:off x="7021109" y="3243883"/>
            <a:ext cx="1694125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Fill by mean</a:t>
            </a:r>
            <a:endParaRPr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" name="Google Shape;8214;p59">
            <a:extLst>
              <a:ext uri="{FF2B5EF4-FFF2-40B4-BE49-F238E27FC236}">
                <a16:creationId xmlns:a16="http://schemas.microsoft.com/office/drawing/2014/main" id="{A1302B6D-A465-5967-73B8-29F0D71C2700}"/>
              </a:ext>
            </a:extLst>
          </p:cNvPr>
          <p:cNvCxnSpPr>
            <a:cxnSpLocks/>
          </p:cNvCxnSpPr>
          <p:nvPr/>
        </p:nvCxnSpPr>
        <p:spPr>
          <a:xfrm>
            <a:off x="578986" y="3190234"/>
            <a:ext cx="165394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" name="Google Shape;8217;p59">
            <a:extLst>
              <a:ext uri="{FF2B5EF4-FFF2-40B4-BE49-F238E27FC236}">
                <a16:creationId xmlns:a16="http://schemas.microsoft.com/office/drawing/2014/main" id="{F467E3F9-F4D3-E999-75FA-3C8C2E0A6DEC}"/>
              </a:ext>
            </a:extLst>
          </p:cNvPr>
          <p:cNvSpPr txBox="1"/>
          <p:nvPr/>
        </p:nvSpPr>
        <p:spPr>
          <a:xfrm>
            <a:off x="578986" y="2899961"/>
            <a:ext cx="1694125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Fill by “Unknown”</a:t>
            </a:r>
            <a:endParaRPr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9766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775;p53">
            <a:extLst>
              <a:ext uri="{FF2B5EF4-FFF2-40B4-BE49-F238E27FC236}">
                <a16:creationId xmlns:a16="http://schemas.microsoft.com/office/drawing/2014/main" id="{974D688F-ACAE-1691-2ECB-7A656F6FD531}"/>
              </a:ext>
            </a:extLst>
          </p:cNvPr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995485" y="658604"/>
            <a:ext cx="742499" cy="469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16" name="Google Shape;7816;p53"/>
          <p:cNvSpPr txBox="1">
            <a:spLocks noGrp="1"/>
          </p:cNvSpPr>
          <p:nvPr>
            <p:ph type="title"/>
          </p:nvPr>
        </p:nvSpPr>
        <p:spPr>
          <a:xfrm>
            <a:off x="587079" y="598245"/>
            <a:ext cx="7831457" cy="612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3.3  Dealing with outliers (numeric values)</a:t>
            </a:r>
            <a:endParaRPr/>
          </a:p>
        </p:txBody>
      </p:sp>
      <p:grpSp>
        <p:nvGrpSpPr>
          <p:cNvPr id="7783" name="Google Shape;7783;p53"/>
          <p:cNvGrpSpPr/>
          <p:nvPr/>
        </p:nvGrpSpPr>
        <p:grpSpPr>
          <a:xfrm>
            <a:off x="2684577" y="1127890"/>
            <a:ext cx="5529979" cy="110648"/>
            <a:chOff x="3962000" y="4060525"/>
            <a:chExt cx="1866950" cy="168975"/>
          </a:xfrm>
        </p:grpSpPr>
        <p:sp>
          <p:nvSpPr>
            <p:cNvPr id="7784" name="Google Shape;7784;p53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3"/>
            <p:cNvSpPr/>
            <p:nvPr/>
          </p:nvSpPr>
          <p:spPr>
            <a:xfrm>
              <a:off x="4849950" y="40746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3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3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3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3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3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3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3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3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3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3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3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3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3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3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3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3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3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3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3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3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3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3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3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3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3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3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3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3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3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F4DAD8-0A73-26CA-2CE0-644BA6A38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080" y="1597345"/>
            <a:ext cx="4415839" cy="2567876"/>
          </a:xfrm>
          <a:prstGeom prst="rect">
            <a:avLst/>
          </a:prstGeom>
        </p:spPr>
      </p:pic>
      <p:sp>
        <p:nvSpPr>
          <p:cNvPr id="4" name="Google Shape;7781;p53">
            <a:extLst>
              <a:ext uri="{FF2B5EF4-FFF2-40B4-BE49-F238E27FC236}">
                <a16:creationId xmlns:a16="http://schemas.microsoft.com/office/drawing/2014/main" id="{EB8D647C-E7A8-B269-146E-086C8C63CF06}"/>
              </a:ext>
            </a:extLst>
          </p:cNvPr>
          <p:cNvSpPr txBox="1">
            <a:spLocks/>
          </p:cNvSpPr>
          <p:nvPr/>
        </p:nvSpPr>
        <p:spPr>
          <a:xfrm>
            <a:off x="2179244" y="4015610"/>
            <a:ext cx="2548907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 err="1"/>
              <a:t>training_hours</a:t>
            </a:r>
            <a:endParaRPr lang="en-US" sz="1800"/>
          </a:p>
        </p:txBody>
      </p:sp>
      <p:sp>
        <p:nvSpPr>
          <p:cNvPr id="5" name="Google Shape;7781;p53">
            <a:extLst>
              <a:ext uri="{FF2B5EF4-FFF2-40B4-BE49-F238E27FC236}">
                <a16:creationId xmlns:a16="http://schemas.microsoft.com/office/drawing/2014/main" id="{1A488E0C-01DA-AEAC-CAE9-3633544A8E02}"/>
              </a:ext>
            </a:extLst>
          </p:cNvPr>
          <p:cNvSpPr txBox="1">
            <a:spLocks/>
          </p:cNvSpPr>
          <p:nvPr/>
        </p:nvSpPr>
        <p:spPr>
          <a:xfrm>
            <a:off x="4564585" y="4007085"/>
            <a:ext cx="2548907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 err="1"/>
              <a:t>city_development_index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1638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775;p53">
            <a:extLst>
              <a:ext uri="{FF2B5EF4-FFF2-40B4-BE49-F238E27FC236}">
                <a16:creationId xmlns:a16="http://schemas.microsoft.com/office/drawing/2014/main" id="{974D688F-ACAE-1691-2ECB-7A656F6FD531}"/>
              </a:ext>
            </a:extLst>
          </p:cNvPr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995485" y="658604"/>
            <a:ext cx="742499" cy="469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16" name="Google Shape;7816;p53"/>
          <p:cNvSpPr txBox="1">
            <a:spLocks noGrp="1"/>
          </p:cNvSpPr>
          <p:nvPr>
            <p:ph type="title"/>
          </p:nvPr>
        </p:nvSpPr>
        <p:spPr>
          <a:xfrm>
            <a:off x="587079" y="598245"/>
            <a:ext cx="7831457" cy="612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3.3  Dealing with outliers (numeric values)</a:t>
            </a:r>
            <a:endParaRPr/>
          </a:p>
        </p:txBody>
      </p:sp>
      <p:grpSp>
        <p:nvGrpSpPr>
          <p:cNvPr id="7783" name="Google Shape;7783;p53"/>
          <p:cNvGrpSpPr/>
          <p:nvPr/>
        </p:nvGrpSpPr>
        <p:grpSpPr>
          <a:xfrm>
            <a:off x="2684577" y="1127890"/>
            <a:ext cx="5529979" cy="110648"/>
            <a:chOff x="3962000" y="4060525"/>
            <a:chExt cx="1866950" cy="168975"/>
          </a:xfrm>
        </p:grpSpPr>
        <p:sp>
          <p:nvSpPr>
            <p:cNvPr id="7784" name="Google Shape;7784;p53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3"/>
            <p:cNvSpPr/>
            <p:nvPr/>
          </p:nvSpPr>
          <p:spPr>
            <a:xfrm>
              <a:off x="4849950" y="40746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3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3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3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3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3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3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3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3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3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3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3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3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3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3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3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3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3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3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3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3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3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3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3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3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3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3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3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3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3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908943F-BB2C-BCB2-08D6-47AC650F6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3" y="1885949"/>
            <a:ext cx="2372263" cy="1932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0EF989-D7FF-C7FF-CBF7-57887EF32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667" y="1885947"/>
            <a:ext cx="2449111" cy="19322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EED028-F80A-8474-762B-868D17D0B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464" y="1885947"/>
            <a:ext cx="2427192" cy="1933368"/>
          </a:xfrm>
          <a:prstGeom prst="rect">
            <a:avLst/>
          </a:prstGeom>
        </p:spPr>
      </p:pic>
      <p:sp>
        <p:nvSpPr>
          <p:cNvPr id="15" name="Google Shape;7781;p53">
            <a:extLst>
              <a:ext uri="{FF2B5EF4-FFF2-40B4-BE49-F238E27FC236}">
                <a16:creationId xmlns:a16="http://schemas.microsoft.com/office/drawing/2014/main" id="{29B2A6C8-5D4D-BC86-27F9-327861B4B2B8}"/>
              </a:ext>
            </a:extLst>
          </p:cNvPr>
          <p:cNvSpPr txBox="1">
            <a:spLocks/>
          </p:cNvSpPr>
          <p:nvPr/>
        </p:nvSpPr>
        <p:spPr>
          <a:xfrm>
            <a:off x="609551" y="3700589"/>
            <a:ext cx="2548907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/>
              <a:t>threshold = 2</a:t>
            </a:r>
          </a:p>
        </p:txBody>
      </p:sp>
      <p:sp>
        <p:nvSpPr>
          <p:cNvPr id="17" name="Google Shape;7781;p53">
            <a:extLst>
              <a:ext uri="{FF2B5EF4-FFF2-40B4-BE49-F238E27FC236}">
                <a16:creationId xmlns:a16="http://schemas.microsoft.com/office/drawing/2014/main" id="{5EE1A72C-814B-2D9E-5C94-F5E6830A07AE}"/>
              </a:ext>
            </a:extLst>
          </p:cNvPr>
          <p:cNvSpPr txBox="1">
            <a:spLocks/>
          </p:cNvSpPr>
          <p:nvPr/>
        </p:nvSpPr>
        <p:spPr>
          <a:xfrm>
            <a:off x="3482014" y="3700589"/>
            <a:ext cx="2206966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/>
              <a:t>threshold = 3</a:t>
            </a:r>
          </a:p>
        </p:txBody>
      </p:sp>
      <p:sp>
        <p:nvSpPr>
          <p:cNvPr id="18" name="Google Shape;7781;p53">
            <a:extLst>
              <a:ext uri="{FF2B5EF4-FFF2-40B4-BE49-F238E27FC236}">
                <a16:creationId xmlns:a16="http://schemas.microsoft.com/office/drawing/2014/main" id="{58DB1B1F-7AAB-2F8B-F003-D8C9B8A00FE6}"/>
              </a:ext>
            </a:extLst>
          </p:cNvPr>
          <p:cNvSpPr txBox="1">
            <a:spLocks/>
          </p:cNvSpPr>
          <p:nvPr/>
        </p:nvSpPr>
        <p:spPr>
          <a:xfrm>
            <a:off x="5915667" y="3700589"/>
            <a:ext cx="2548907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/>
              <a:t>threshold = 4</a:t>
            </a:r>
          </a:p>
        </p:txBody>
      </p:sp>
    </p:spTree>
    <p:extLst>
      <p:ext uri="{BB962C8B-B14F-4D97-AF65-F5344CB8AC3E}">
        <p14:creationId xmlns:p14="http://schemas.microsoft.com/office/powerpoint/2010/main" val="331941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7302;p44">
            <a:extLst>
              <a:ext uri="{FF2B5EF4-FFF2-40B4-BE49-F238E27FC236}">
                <a16:creationId xmlns:a16="http://schemas.microsoft.com/office/drawing/2014/main" id="{DC35763E-0222-81D7-FDBD-DCA8588DE962}"/>
              </a:ext>
            </a:extLst>
          </p:cNvPr>
          <p:cNvPicPr preferRelativeResize="0"/>
          <p:nvPr/>
        </p:nvPicPr>
        <p:blipFill>
          <a:blip r:embed="rId3">
            <a:alphaModFix amt="3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158403" y="-994228"/>
            <a:ext cx="827193" cy="39989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320;p46">
            <a:extLst>
              <a:ext uri="{FF2B5EF4-FFF2-40B4-BE49-F238E27FC236}">
                <a16:creationId xmlns:a16="http://schemas.microsoft.com/office/drawing/2014/main" id="{B4EF159C-F011-F477-F4CF-791EAE9294AF}"/>
              </a:ext>
            </a:extLst>
          </p:cNvPr>
          <p:cNvSpPr txBox="1">
            <a:spLocks/>
          </p:cNvSpPr>
          <p:nvPr/>
        </p:nvSpPr>
        <p:spPr>
          <a:xfrm>
            <a:off x="1269313" y="1883542"/>
            <a:ext cx="6849213" cy="68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leway"/>
              <a:buChar char="●"/>
              <a:defRPr sz="1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>
              <a:buNone/>
            </a:pPr>
            <a:r>
              <a:rPr lang="en-US" b="1"/>
              <a:t>HR Analytics</a:t>
            </a:r>
            <a:r>
              <a:rPr lang="en-US"/>
              <a:t>: measure the impact of HR metrics on the overall business performance</a:t>
            </a:r>
          </a:p>
        </p:txBody>
      </p:sp>
      <p:sp>
        <p:nvSpPr>
          <p:cNvPr id="5" name="Google Shape;7320;p46">
            <a:extLst>
              <a:ext uri="{FF2B5EF4-FFF2-40B4-BE49-F238E27FC236}">
                <a16:creationId xmlns:a16="http://schemas.microsoft.com/office/drawing/2014/main" id="{CB82B68F-BF1F-3084-03B0-117147942864}"/>
              </a:ext>
            </a:extLst>
          </p:cNvPr>
          <p:cNvSpPr txBox="1">
            <a:spLocks/>
          </p:cNvSpPr>
          <p:nvPr/>
        </p:nvSpPr>
        <p:spPr>
          <a:xfrm>
            <a:off x="1269313" y="2549358"/>
            <a:ext cx="6849213" cy="3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en-US" sz="1800" b="1"/>
              <a:t>Turnover</a:t>
            </a:r>
            <a:r>
              <a:rPr lang="en-US" sz="1800"/>
              <a:t>: an employee leaves a company for some reason</a:t>
            </a:r>
          </a:p>
        </p:txBody>
      </p:sp>
      <p:sp>
        <p:nvSpPr>
          <p:cNvPr id="6" name="Google Shape;7320;p46">
            <a:extLst>
              <a:ext uri="{FF2B5EF4-FFF2-40B4-BE49-F238E27FC236}">
                <a16:creationId xmlns:a16="http://schemas.microsoft.com/office/drawing/2014/main" id="{962EB4B2-E792-D4F4-444B-E1919853972F}"/>
              </a:ext>
            </a:extLst>
          </p:cNvPr>
          <p:cNvSpPr txBox="1">
            <a:spLocks/>
          </p:cNvSpPr>
          <p:nvPr/>
        </p:nvSpPr>
        <p:spPr>
          <a:xfrm>
            <a:off x="1269313" y="2871480"/>
            <a:ext cx="6849213" cy="319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en-US" sz="1800"/>
              <a:t>The company’s problem in the trainee classification</a:t>
            </a:r>
          </a:p>
        </p:txBody>
      </p:sp>
      <p:sp>
        <p:nvSpPr>
          <p:cNvPr id="7" name="Google Shape;7320;p46">
            <a:extLst>
              <a:ext uri="{FF2B5EF4-FFF2-40B4-BE49-F238E27FC236}">
                <a16:creationId xmlns:a16="http://schemas.microsoft.com/office/drawing/2014/main" id="{238129EE-BB58-77E6-18DF-0D49B89119D8}"/>
              </a:ext>
            </a:extLst>
          </p:cNvPr>
          <p:cNvSpPr txBox="1">
            <a:spLocks/>
          </p:cNvSpPr>
          <p:nvPr/>
        </p:nvSpPr>
        <p:spPr>
          <a:xfrm>
            <a:off x="1269313" y="3192963"/>
            <a:ext cx="6849213" cy="31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en-US" sz="1800" b="1"/>
              <a:t>Main goal</a:t>
            </a:r>
            <a:r>
              <a:rPr lang="en-US" sz="1800"/>
              <a:t> of the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0A8E91-3297-776F-77CB-018E08E96082}"/>
              </a:ext>
            </a:extLst>
          </p:cNvPr>
          <p:cNvSpPr/>
          <p:nvPr/>
        </p:nvSpPr>
        <p:spPr>
          <a:xfrm>
            <a:off x="1066055" y="2028330"/>
            <a:ext cx="130106" cy="130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F5A67-8F60-420C-4243-882B7CA12F8E}"/>
              </a:ext>
            </a:extLst>
          </p:cNvPr>
          <p:cNvSpPr/>
          <p:nvPr/>
        </p:nvSpPr>
        <p:spPr>
          <a:xfrm>
            <a:off x="1066055" y="2696544"/>
            <a:ext cx="130106" cy="130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DF3B5C-A47B-9635-1098-74F6DD8A9749}"/>
              </a:ext>
            </a:extLst>
          </p:cNvPr>
          <p:cNvSpPr/>
          <p:nvPr/>
        </p:nvSpPr>
        <p:spPr>
          <a:xfrm>
            <a:off x="1066055" y="3019384"/>
            <a:ext cx="130106" cy="130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5379DC-92B1-C0EE-2BFD-793172851129}"/>
              </a:ext>
            </a:extLst>
          </p:cNvPr>
          <p:cNvSpPr/>
          <p:nvPr/>
        </p:nvSpPr>
        <p:spPr>
          <a:xfrm>
            <a:off x="1066055" y="3352566"/>
            <a:ext cx="130106" cy="130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Google Shape;7452;p48">
            <a:extLst>
              <a:ext uri="{FF2B5EF4-FFF2-40B4-BE49-F238E27FC236}">
                <a16:creationId xmlns:a16="http://schemas.microsoft.com/office/drawing/2014/main" id="{4615245A-F9FF-F05F-095F-08BFB32384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628240"/>
            <a:ext cx="7710900" cy="680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Introduction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3511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9" name="Google Shape;7359;p47"/>
          <p:cNvSpPr/>
          <p:nvPr/>
        </p:nvSpPr>
        <p:spPr>
          <a:xfrm>
            <a:off x="2521324" y="937644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0" name="Google Shape;7360;p47"/>
          <p:cNvSpPr/>
          <p:nvPr/>
        </p:nvSpPr>
        <p:spPr>
          <a:xfrm>
            <a:off x="3516407" y="3637954"/>
            <a:ext cx="2190938" cy="212"/>
          </a:xfrm>
          <a:custGeom>
            <a:avLst/>
            <a:gdLst/>
            <a:ahLst/>
            <a:cxnLst/>
            <a:rect l="l" t="t" r="r" b="b"/>
            <a:pathLst>
              <a:path w="10409" h="1" fill="none" extrusionOk="0">
                <a:moveTo>
                  <a:pt x="1" y="0"/>
                </a:moveTo>
                <a:lnTo>
                  <a:pt x="10408" y="0"/>
                </a:lnTo>
              </a:path>
            </a:pathLst>
          </a:custGeom>
          <a:noFill/>
          <a:ln w="3850" cap="flat" cmpd="sng">
            <a:solidFill>
              <a:srgbClr val="92807D"/>
            </a:solidFill>
            <a:prstDash val="solid"/>
            <a:miter lim="11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1" name="Google Shape;7361;p47"/>
          <p:cNvSpPr txBox="1">
            <a:spLocks noGrp="1"/>
          </p:cNvSpPr>
          <p:nvPr>
            <p:ph type="title"/>
          </p:nvPr>
        </p:nvSpPr>
        <p:spPr>
          <a:xfrm>
            <a:off x="2762664" y="2258099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Preprocessing:</a:t>
            </a:r>
            <a:br>
              <a:rPr lang="en-US"/>
            </a:br>
            <a:r>
              <a:rPr lang="en-US" sz="4800"/>
              <a:t>Transformation</a:t>
            </a:r>
            <a:endParaRPr/>
          </a:p>
        </p:txBody>
      </p:sp>
      <p:sp>
        <p:nvSpPr>
          <p:cNvPr id="7363" name="Google Shape;7363;p47"/>
          <p:cNvSpPr/>
          <p:nvPr/>
        </p:nvSpPr>
        <p:spPr>
          <a:xfrm>
            <a:off x="2252104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4" name="Google Shape;7364;p47"/>
          <p:cNvSpPr txBox="1">
            <a:spLocks noGrp="1"/>
          </p:cNvSpPr>
          <p:nvPr>
            <p:ph type="title" idx="2"/>
          </p:nvPr>
        </p:nvSpPr>
        <p:spPr>
          <a:xfrm>
            <a:off x="3844116" y="1334136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65" name="Google Shape;7365;p47"/>
          <p:cNvSpPr/>
          <p:nvPr/>
        </p:nvSpPr>
        <p:spPr>
          <a:xfrm>
            <a:off x="6126487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47"/>
          <p:cNvGrpSpPr/>
          <p:nvPr/>
        </p:nvGrpSpPr>
        <p:grpSpPr>
          <a:xfrm>
            <a:off x="3117056" y="3212362"/>
            <a:ext cx="2918493" cy="528037"/>
            <a:chOff x="4025278" y="4641675"/>
            <a:chExt cx="2283105" cy="528037"/>
          </a:xfrm>
        </p:grpSpPr>
        <p:sp>
          <p:nvSpPr>
            <p:cNvPr id="7367" name="Google Shape;7367;p47"/>
            <p:cNvSpPr/>
            <p:nvPr/>
          </p:nvSpPr>
          <p:spPr>
            <a:xfrm>
              <a:off x="4866425" y="5008562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47"/>
            <p:cNvSpPr/>
            <p:nvPr/>
          </p:nvSpPr>
          <p:spPr>
            <a:xfrm>
              <a:off x="4235075" y="5005192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47"/>
            <p:cNvSpPr/>
            <p:nvPr/>
          </p:nvSpPr>
          <p:spPr>
            <a:xfrm>
              <a:off x="5733483" y="501534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47"/>
            <p:cNvSpPr/>
            <p:nvPr/>
          </p:nvSpPr>
          <p:spPr>
            <a:xfrm>
              <a:off x="4025278" y="5010619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47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47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47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47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47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47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47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47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47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47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47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47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47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47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47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47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47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47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47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47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47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47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47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47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47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47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47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47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47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47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47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47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47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47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47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62;p47">
            <a:extLst>
              <a:ext uri="{FF2B5EF4-FFF2-40B4-BE49-F238E27FC236}">
                <a16:creationId xmlns:a16="http://schemas.microsoft.com/office/drawing/2014/main" id="{0E551B5C-A4E6-2930-4904-330EA20C5E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22789" y="3711680"/>
            <a:ext cx="3698421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Crucial step right before modeling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259695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7608;p52">
            <a:extLst>
              <a:ext uri="{FF2B5EF4-FFF2-40B4-BE49-F238E27FC236}">
                <a16:creationId xmlns:a16="http://schemas.microsoft.com/office/drawing/2014/main" id="{A07DD780-F55E-6C09-CB8D-C94D1A1AD275}"/>
              </a:ext>
            </a:extLst>
          </p:cNvPr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777880" y="1497061"/>
            <a:ext cx="1226747" cy="1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0" name="Google Shape;8810;p69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 flipH="1">
            <a:off x="746377" y="3165291"/>
            <a:ext cx="1289755" cy="12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2" name="Google Shape;8812;p69"/>
          <p:cNvSpPr txBox="1">
            <a:spLocks noGrp="1"/>
          </p:cNvSpPr>
          <p:nvPr>
            <p:ph type="title"/>
          </p:nvPr>
        </p:nvSpPr>
        <p:spPr>
          <a:xfrm>
            <a:off x="714875" y="646650"/>
            <a:ext cx="7714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Transformation consist of :</a:t>
            </a:r>
            <a:endParaRPr/>
          </a:p>
        </p:txBody>
      </p:sp>
      <p:sp>
        <p:nvSpPr>
          <p:cNvPr id="8813" name="Google Shape;8813;p69"/>
          <p:cNvSpPr txBox="1">
            <a:spLocks noGrp="1"/>
          </p:cNvSpPr>
          <p:nvPr>
            <p:ph type="subTitle" idx="1"/>
          </p:nvPr>
        </p:nvSpPr>
        <p:spPr>
          <a:xfrm>
            <a:off x="2342597" y="3165291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veat Brush" pitchFamily="2" charset="0"/>
              </a:rPr>
              <a:t>Features Scaling</a:t>
            </a:r>
            <a:endParaRPr sz="2400" b="1">
              <a:latin typeface="Caveat Brush" pitchFamily="2" charset="0"/>
            </a:endParaRPr>
          </a:p>
        </p:txBody>
      </p:sp>
      <p:sp>
        <p:nvSpPr>
          <p:cNvPr id="8814" name="Google Shape;8814;p69"/>
          <p:cNvSpPr txBox="1">
            <a:spLocks noGrp="1"/>
          </p:cNvSpPr>
          <p:nvPr>
            <p:ph type="title" idx="2"/>
          </p:nvPr>
        </p:nvSpPr>
        <p:spPr>
          <a:xfrm>
            <a:off x="931237" y="1693539"/>
            <a:ext cx="920029" cy="891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815" name="Google Shape;8815;p69"/>
          <p:cNvSpPr txBox="1">
            <a:spLocks noGrp="1"/>
          </p:cNvSpPr>
          <p:nvPr>
            <p:ph type="subTitle" idx="3"/>
          </p:nvPr>
        </p:nvSpPr>
        <p:spPr>
          <a:xfrm>
            <a:off x="2342597" y="1497061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veat Brush" pitchFamily="2" charset="0"/>
              </a:rPr>
              <a:t>Encoding categorical data</a:t>
            </a:r>
          </a:p>
        </p:txBody>
      </p:sp>
      <p:sp>
        <p:nvSpPr>
          <p:cNvPr id="8816" name="Google Shape;8816;p69"/>
          <p:cNvSpPr txBox="1">
            <a:spLocks noGrp="1"/>
          </p:cNvSpPr>
          <p:nvPr>
            <p:ph type="title" idx="4"/>
          </p:nvPr>
        </p:nvSpPr>
        <p:spPr>
          <a:xfrm>
            <a:off x="948010" y="3421627"/>
            <a:ext cx="886484" cy="830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2" name="Google Shape;8230;p59">
            <a:extLst>
              <a:ext uri="{FF2B5EF4-FFF2-40B4-BE49-F238E27FC236}">
                <a16:creationId xmlns:a16="http://schemas.microsoft.com/office/drawing/2014/main" id="{8EE585DA-A99D-132C-3669-8C688DF8FA2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20609" y="1785773"/>
            <a:ext cx="723041" cy="36734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" name="Google Shape;8230;p59">
            <a:extLst>
              <a:ext uri="{FF2B5EF4-FFF2-40B4-BE49-F238E27FC236}">
                <a16:creationId xmlns:a16="http://schemas.microsoft.com/office/drawing/2014/main" id="{6F82A347-5444-1653-FF5D-C9433E5CB6D2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620609" y="2132797"/>
            <a:ext cx="723040" cy="28268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189105-8752-9B87-8A1A-99624716FA7E}"/>
              </a:ext>
            </a:extLst>
          </p:cNvPr>
          <p:cNvSpPr txBox="1"/>
          <p:nvPr/>
        </p:nvSpPr>
        <p:spPr>
          <a:xfrm>
            <a:off x="6343650" y="1554940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Nominal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69BE7-14EC-1CA5-856F-7B5B830E8E2D}"/>
              </a:ext>
            </a:extLst>
          </p:cNvPr>
          <p:cNvSpPr txBox="1"/>
          <p:nvPr/>
        </p:nvSpPr>
        <p:spPr>
          <a:xfrm>
            <a:off x="6343649" y="2204973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Ordinal columns</a:t>
            </a:r>
          </a:p>
        </p:txBody>
      </p:sp>
      <p:cxnSp>
        <p:nvCxnSpPr>
          <p:cNvPr id="11" name="Google Shape;8230;p59">
            <a:extLst>
              <a:ext uri="{FF2B5EF4-FFF2-40B4-BE49-F238E27FC236}">
                <a16:creationId xmlns:a16="http://schemas.microsoft.com/office/drawing/2014/main" id="{28624D92-7840-68AC-B919-CE94C39C7EDA}"/>
              </a:ext>
            </a:extLst>
          </p:cNvPr>
          <p:cNvCxnSpPr>
            <a:cxnSpLocks/>
          </p:cNvCxnSpPr>
          <p:nvPr/>
        </p:nvCxnSpPr>
        <p:spPr>
          <a:xfrm flipH="1">
            <a:off x="4571975" y="3814550"/>
            <a:ext cx="971575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8436CF-8E01-7D58-0960-9A76ADE3D21D}"/>
              </a:ext>
            </a:extLst>
          </p:cNvPr>
          <p:cNvSpPr txBox="1"/>
          <p:nvPr/>
        </p:nvSpPr>
        <p:spPr>
          <a:xfrm>
            <a:off x="5902571" y="3576608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Standard Scaler</a:t>
            </a:r>
          </a:p>
        </p:txBody>
      </p:sp>
    </p:spTree>
    <p:extLst>
      <p:ext uri="{BB962C8B-B14F-4D97-AF65-F5344CB8AC3E}">
        <p14:creationId xmlns:p14="http://schemas.microsoft.com/office/powerpoint/2010/main" val="427751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2" name="Google Shape;8812;p69"/>
          <p:cNvSpPr txBox="1">
            <a:spLocks noGrp="1"/>
          </p:cNvSpPr>
          <p:nvPr>
            <p:ph type="title"/>
          </p:nvPr>
        </p:nvSpPr>
        <p:spPr>
          <a:xfrm>
            <a:off x="714875" y="646650"/>
            <a:ext cx="7714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Transformation consist of :</a:t>
            </a:r>
            <a:endParaRPr/>
          </a:p>
        </p:txBody>
      </p:sp>
      <p:grpSp>
        <p:nvGrpSpPr>
          <p:cNvPr id="14" name="Google Shape;14712;p90">
            <a:extLst>
              <a:ext uri="{FF2B5EF4-FFF2-40B4-BE49-F238E27FC236}">
                <a16:creationId xmlns:a16="http://schemas.microsoft.com/office/drawing/2014/main" id="{CFD90761-5981-1AAE-54E4-540A302D7457}"/>
              </a:ext>
            </a:extLst>
          </p:cNvPr>
          <p:cNvGrpSpPr/>
          <p:nvPr/>
        </p:nvGrpSpPr>
        <p:grpSpPr>
          <a:xfrm>
            <a:off x="1327142" y="3467222"/>
            <a:ext cx="595137" cy="654582"/>
            <a:chOff x="3330525" y="4399275"/>
            <a:chExt cx="390650" cy="481850"/>
          </a:xfrm>
          <a:solidFill>
            <a:schemeClr val="accent1">
              <a:lumMod val="75000"/>
            </a:schemeClr>
          </a:solidFill>
        </p:grpSpPr>
        <p:sp>
          <p:nvSpPr>
            <p:cNvPr id="15" name="Google Shape;14713;p90">
              <a:extLst>
                <a:ext uri="{FF2B5EF4-FFF2-40B4-BE49-F238E27FC236}">
                  <a16:creationId xmlns:a16="http://schemas.microsoft.com/office/drawing/2014/main" id="{E59376EE-5831-3F71-6D6D-F6B2ECAFC87B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14714;p90">
              <a:extLst>
                <a:ext uri="{FF2B5EF4-FFF2-40B4-BE49-F238E27FC236}">
                  <a16:creationId xmlns:a16="http://schemas.microsoft.com/office/drawing/2014/main" id="{645F13C9-9BD5-E464-2E93-BCC04B47EF19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14715;p90">
              <a:extLst>
                <a:ext uri="{FF2B5EF4-FFF2-40B4-BE49-F238E27FC236}">
                  <a16:creationId xmlns:a16="http://schemas.microsoft.com/office/drawing/2014/main" id="{C92E8744-B58E-5334-498E-53842AA5B65D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14716;p90">
              <a:extLst>
                <a:ext uri="{FF2B5EF4-FFF2-40B4-BE49-F238E27FC236}">
                  <a16:creationId xmlns:a16="http://schemas.microsoft.com/office/drawing/2014/main" id="{B01E1E80-98AC-7238-65D9-29A91E9ACB48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14717;p90">
              <a:extLst>
                <a:ext uri="{FF2B5EF4-FFF2-40B4-BE49-F238E27FC236}">
                  <a16:creationId xmlns:a16="http://schemas.microsoft.com/office/drawing/2014/main" id="{ED084E2C-52A5-70BA-5F3F-6568B1507C6F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14718;p90">
              <a:extLst>
                <a:ext uri="{FF2B5EF4-FFF2-40B4-BE49-F238E27FC236}">
                  <a16:creationId xmlns:a16="http://schemas.microsoft.com/office/drawing/2014/main" id="{A72CC577-C1B4-7949-4101-AE151C864FD4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4719;p90">
              <a:extLst>
                <a:ext uri="{FF2B5EF4-FFF2-40B4-BE49-F238E27FC236}">
                  <a16:creationId xmlns:a16="http://schemas.microsoft.com/office/drawing/2014/main" id="{23639058-E384-14B4-BB68-C4866F020EBC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14720;p90">
            <a:extLst>
              <a:ext uri="{FF2B5EF4-FFF2-40B4-BE49-F238E27FC236}">
                <a16:creationId xmlns:a16="http://schemas.microsoft.com/office/drawing/2014/main" id="{9E12910F-5201-4BF2-53C8-1F741E9D3DC8}"/>
              </a:ext>
            </a:extLst>
          </p:cNvPr>
          <p:cNvGrpSpPr/>
          <p:nvPr/>
        </p:nvGrpSpPr>
        <p:grpSpPr>
          <a:xfrm>
            <a:off x="2365543" y="3430903"/>
            <a:ext cx="550167" cy="690868"/>
            <a:chOff x="3938800" y="4399275"/>
            <a:chExt cx="359700" cy="481825"/>
          </a:xfrm>
          <a:solidFill>
            <a:schemeClr val="accent1">
              <a:lumMod val="75000"/>
            </a:schemeClr>
          </a:solidFill>
        </p:grpSpPr>
        <p:sp>
          <p:nvSpPr>
            <p:cNvPr id="23" name="Google Shape;14721;p90">
              <a:extLst>
                <a:ext uri="{FF2B5EF4-FFF2-40B4-BE49-F238E27FC236}">
                  <a16:creationId xmlns:a16="http://schemas.microsoft.com/office/drawing/2014/main" id="{0780CD4B-6B6F-C018-F736-E414C0A6BB89}"/>
                </a:ext>
              </a:extLst>
            </p:cNvPr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14722;p90">
              <a:extLst>
                <a:ext uri="{FF2B5EF4-FFF2-40B4-BE49-F238E27FC236}">
                  <a16:creationId xmlns:a16="http://schemas.microsoft.com/office/drawing/2014/main" id="{82C3BA2F-EACC-68D4-C3F4-55A12365A789}"/>
                </a:ext>
              </a:extLst>
            </p:cNvPr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14723;p90">
              <a:extLst>
                <a:ext uri="{FF2B5EF4-FFF2-40B4-BE49-F238E27FC236}">
                  <a16:creationId xmlns:a16="http://schemas.microsoft.com/office/drawing/2014/main" id="{F51745CF-1364-E615-E49A-BFB3C6B8A8BE}"/>
                </a:ext>
              </a:extLst>
            </p:cNvPr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14724;p90">
              <a:extLst>
                <a:ext uri="{FF2B5EF4-FFF2-40B4-BE49-F238E27FC236}">
                  <a16:creationId xmlns:a16="http://schemas.microsoft.com/office/drawing/2014/main" id="{CA0F08A9-4897-CBD1-BEBD-57CB297FF4F4}"/>
                </a:ext>
              </a:extLst>
            </p:cNvPr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14725;p90">
              <a:extLst>
                <a:ext uri="{FF2B5EF4-FFF2-40B4-BE49-F238E27FC236}">
                  <a16:creationId xmlns:a16="http://schemas.microsoft.com/office/drawing/2014/main" id="{929A0E09-A5E4-8272-4948-001A390A36B5}"/>
                </a:ext>
              </a:extLst>
            </p:cNvPr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" name="Google Shape;13069;p86">
            <a:extLst>
              <a:ext uri="{FF2B5EF4-FFF2-40B4-BE49-F238E27FC236}">
                <a16:creationId xmlns:a16="http://schemas.microsoft.com/office/drawing/2014/main" id="{F6302246-AE15-83C7-24B6-82DBB0E66B29}"/>
              </a:ext>
            </a:extLst>
          </p:cNvPr>
          <p:cNvGrpSpPr/>
          <p:nvPr/>
        </p:nvGrpSpPr>
        <p:grpSpPr>
          <a:xfrm>
            <a:off x="6235014" y="3388987"/>
            <a:ext cx="1581844" cy="732818"/>
            <a:chOff x="634175" y="2986275"/>
            <a:chExt cx="3147949" cy="1458344"/>
          </a:xfrm>
          <a:solidFill>
            <a:schemeClr val="accent1">
              <a:lumMod val="75000"/>
            </a:schemeClr>
          </a:solidFill>
        </p:grpSpPr>
        <p:cxnSp>
          <p:nvCxnSpPr>
            <p:cNvPr id="28" name="Google Shape;13070;p86">
              <a:extLst>
                <a:ext uri="{FF2B5EF4-FFF2-40B4-BE49-F238E27FC236}">
                  <a16:creationId xmlns:a16="http://schemas.microsoft.com/office/drawing/2014/main" id="{477DD5DA-14C5-769C-036A-D55A9C44C2B9}"/>
                </a:ext>
              </a:extLst>
            </p:cNvPr>
            <p:cNvCxnSpPr>
              <a:stCxn id="34" idx="4"/>
              <a:endCxn id="36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3073;p86">
              <a:extLst>
                <a:ext uri="{FF2B5EF4-FFF2-40B4-BE49-F238E27FC236}">
                  <a16:creationId xmlns:a16="http://schemas.microsoft.com/office/drawing/2014/main" id="{97B33158-FC4F-DDF2-7674-BEADFD40D56D}"/>
                </a:ext>
              </a:extLst>
            </p:cNvPr>
            <p:cNvCxnSpPr>
              <a:stCxn id="36" idx="0"/>
              <a:endCxn id="33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3075;p86">
              <a:extLst>
                <a:ext uri="{FF2B5EF4-FFF2-40B4-BE49-F238E27FC236}">
                  <a16:creationId xmlns:a16="http://schemas.microsoft.com/office/drawing/2014/main" id="{01023BE3-6CA2-2EA2-FB43-D39C60E5D0D8}"/>
                </a:ext>
              </a:extLst>
            </p:cNvPr>
            <p:cNvCxnSpPr>
              <a:stCxn id="33" idx="4"/>
              <a:endCxn id="35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3077;p86">
              <a:extLst>
                <a:ext uri="{FF2B5EF4-FFF2-40B4-BE49-F238E27FC236}">
                  <a16:creationId xmlns:a16="http://schemas.microsoft.com/office/drawing/2014/main" id="{863414AB-7F08-07B4-05B2-FDFBC57A0FEB}"/>
                </a:ext>
              </a:extLst>
            </p:cNvPr>
            <p:cNvCxnSpPr>
              <a:stCxn id="35" idx="0"/>
              <a:endCxn id="32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13078;p86">
              <a:extLst>
                <a:ext uri="{FF2B5EF4-FFF2-40B4-BE49-F238E27FC236}">
                  <a16:creationId xmlns:a16="http://schemas.microsoft.com/office/drawing/2014/main" id="{08CA92CD-1A93-3F65-80FB-854C48D31D0C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3074;p86">
              <a:extLst>
                <a:ext uri="{FF2B5EF4-FFF2-40B4-BE49-F238E27FC236}">
                  <a16:creationId xmlns:a16="http://schemas.microsoft.com/office/drawing/2014/main" id="{3388D30E-8B28-8AC0-791B-11EBCC676A7C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3071;p86">
              <a:extLst>
                <a:ext uri="{FF2B5EF4-FFF2-40B4-BE49-F238E27FC236}">
                  <a16:creationId xmlns:a16="http://schemas.microsoft.com/office/drawing/2014/main" id="{70BE61B7-F409-F72F-F333-9F5A1089D9AF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3076;p86">
              <a:extLst>
                <a:ext uri="{FF2B5EF4-FFF2-40B4-BE49-F238E27FC236}">
                  <a16:creationId xmlns:a16="http://schemas.microsoft.com/office/drawing/2014/main" id="{FCCFDD36-37BA-2A60-1503-6D1DA03E2B5E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3072;p86">
              <a:extLst>
                <a:ext uri="{FF2B5EF4-FFF2-40B4-BE49-F238E27FC236}">
                  <a16:creationId xmlns:a16="http://schemas.microsoft.com/office/drawing/2014/main" id="{FFCDD963-D146-9A15-D377-67F7462BD259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14219;p89">
            <a:extLst>
              <a:ext uri="{FF2B5EF4-FFF2-40B4-BE49-F238E27FC236}">
                <a16:creationId xmlns:a16="http://schemas.microsoft.com/office/drawing/2014/main" id="{0C48B057-AF76-84FF-E33E-15EEBFECB97D}"/>
              </a:ext>
            </a:extLst>
          </p:cNvPr>
          <p:cNvGrpSpPr/>
          <p:nvPr/>
        </p:nvGrpSpPr>
        <p:grpSpPr>
          <a:xfrm>
            <a:off x="5017542" y="3292308"/>
            <a:ext cx="1020955" cy="928853"/>
            <a:chOff x="926675" y="238125"/>
            <a:chExt cx="5755100" cy="5232975"/>
          </a:xfrm>
          <a:solidFill>
            <a:schemeClr val="accent1">
              <a:lumMod val="75000"/>
            </a:schemeClr>
          </a:solidFill>
        </p:grpSpPr>
        <p:sp>
          <p:nvSpPr>
            <p:cNvPr id="52" name="Google Shape;14220;p89">
              <a:extLst>
                <a:ext uri="{FF2B5EF4-FFF2-40B4-BE49-F238E27FC236}">
                  <a16:creationId xmlns:a16="http://schemas.microsoft.com/office/drawing/2014/main" id="{D0A953B7-D036-82A4-4EC6-AF6C9459D784}"/>
                </a:ext>
              </a:extLst>
            </p:cNvPr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21;p89">
              <a:extLst>
                <a:ext uri="{FF2B5EF4-FFF2-40B4-BE49-F238E27FC236}">
                  <a16:creationId xmlns:a16="http://schemas.microsoft.com/office/drawing/2014/main" id="{1A12374D-A528-B5DC-1025-97B789842BEF}"/>
                </a:ext>
              </a:extLst>
            </p:cNvPr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22;p89">
              <a:extLst>
                <a:ext uri="{FF2B5EF4-FFF2-40B4-BE49-F238E27FC236}">
                  <a16:creationId xmlns:a16="http://schemas.microsoft.com/office/drawing/2014/main" id="{9BC8D1D6-0554-7D64-AC8B-99520A83250B}"/>
                </a:ext>
              </a:extLst>
            </p:cNvPr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23;p89">
              <a:extLst>
                <a:ext uri="{FF2B5EF4-FFF2-40B4-BE49-F238E27FC236}">
                  <a16:creationId xmlns:a16="http://schemas.microsoft.com/office/drawing/2014/main" id="{336F8289-DE6F-594B-AC5D-D3853507952B}"/>
                </a:ext>
              </a:extLst>
            </p:cNvPr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Google Shape;7608;p52">
            <a:extLst>
              <a:ext uri="{FF2B5EF4-FFF2-40B4-BE49-F238E27FC236}">
                <a16:creationId xmlns:a16="http://schemas.microsoft.com/office/drawing/2014/main" id="{54BC8C9C-775E-E2B0-63EE-FB609B712C8F}"/>
              </a:ext>
            </a:extLst>
          </p:cNvPr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777880" y="1497061"/>
            <a:ext cx="1226747" cy="12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8814;p69">
            <a:extLst>
              <a:ext uri="{FF2B5EF4-FFF2-40B4-BE49-F238E27FC236}">
                <a16:creationId xmlns:a16="http://schemas.microsoft.com/office/drawing/2014/main" id="{0094B6B9-EA37-E3B8-986F-83155DC9AE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237" y="1693539"/>
            <a:ext cx="920029" cy="891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4" name="Google Shape;8815;p69">
            <a:extLst>
              <a:ext uri="{FF2B5EF4-FFF2-40B4-BE49-F238E27FC236}">
                <a16:creationId xmlns:a16="http://schemas.microsoft.com/office/drawing/2014/main" id="{90893060-A9AE-14E6-B35C-CD120985F94C}"/>
              </a:ext>
            </a:extLst>
          </p:cNvPr>
          <p:cNvSpPr txBox="1">
            <a:spLocks/>
          </p:cNvSpPr>
          <p:nvPr/>
        </p:nvSpPr>
        <p:spPr>
          <a:xfrm>
            <a:off x="2342597" y="1497061"/>
            <a:ext cx="38571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2600">
                <a:latin typeface="Caveat Brush" pitchFamily="2" charset="0"/>
              </a:rPr>
              <a:t>Encoding categorical data</a:t>
            </a:r>
          </a:p>
        </p:txBody>
      </p:sp>
      <p:cxnSp>
        <p:nvCxnSpPr>
          <p:cNvPr id="45" name="Google Shape;8230;p59">
            <a:extLst>
              <a:ext uri="{FF2B5EF4-FFF2-40B4-BE49-F238E27FC236}">
                <a16:creationId xmlns:a16="http://schemas.microsoft.com/office/drawing/2014/main" id="{199423BC-DB0E-1F5F-8963-43F1DAF35B6A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620609" y="1785773"/>
            <a:ext cx="723041" cy="36734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6" name="Google Shape;8230;p59">
            <a:extLst>
              <a:ext uri="{FF2B5EF4-FFF2-40B4-BE49-F238E27FC236}">
                <a16:creationId xmlns:a16="http://schemas.microsoft.com/office/drawing/2014/main" id="{440ACFA3-CDB0-C80D-BEA6-7CB92CC379A2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5620609" y="2153117"/>
            <a:ext cx="723040" cy="28268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478F343-0785-13EB-DCDC-E5B89BB564E0}"/>
              </a:ext>
            </a:extLst>
          </p:cNvPr>
          <p:cNvSpPr txBox="1"/>
          <p:nvPr/>
        </p:nvSpPr>
        <p:spPr>
          <a:xfrm>
            <a:off x="6343650" y="1554940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Nominal columns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8B963C-7716-6E48-1B3B-F1861FC14F43}"/>
              </a:ext>
            </a:extLst>
          </p:cNvPr>
          <p:cNvSpPr txBox="1"/>
          <p:nvPr/>
        </p:nvSpPr>
        <p:spPr>
          <a:xfrm>
            <a:off x="6343649" y="2204973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Ordinal columns</a:t>
            </a:r>
          </a:p>
        </p:txBody>
      </p:sp>
    </p:spTree>
    <p:extLst>
      <p:ext uri="{BB962C8B-B14F-4D97-AF65-F5344CB8AC3E}">
        <p14:creationId xmlns:p14="http://schemas.microsoft.com/office/powerpoint/2010/main" val="201075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0" name="Google Shape;8810;p69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 flipH="1">
            <a:off x="1098650" y="754507"/>
            <a:ext cx="657223" cy="779606"/>
          </a:xfrm>
          <a:prstGeom prst="rect">
            <a:avLst/>
          </a:prstGeom>
          <a:noFill/>
          <a:ln>
            <a:noFill/>
          </a:ln>
        </p:spPr>
      </p:pic>
      <p:sp>
        <p:nvSpPr>
          <p:cNvPr id="8813" name="Google Shape;8813;p69"/>
          <p:cNvSpPr txBox="1">
            <a:spLocks noGrp="1"/>
          </p:cNvSpPr>
          <p:nvPr>
            <p:ph type="subTitle" idx="1"/>
          </p:nvPr>
        </p:nvSpPr>
        <p:spPr>
          <a:xfrm>
            <a:off x="1755873" y="502159"/>
            <a:ext cx="3971644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veat Brush" pitchFamily="2" charset="0"/>
              </a:rPr>
              <a:t>Features Scaling (Standard Scaler)</a:t>
            </a:r>
            <a:endParaRPr sz="2400" b="1">
              <a:latin typeface="Caveat Brush" pitchFamily="2" charset="0"/>
            </a:endParaRPr>
          </a:p>
        </p:txBody>
      </p:sp>
      <p:sp>
        <p:nvSpPr>
          <p:cNvPr id="8816" name="Google Shape;8816;p69"/>
          <p:cNvSpPr txBox="1">
            <a:spLocks noGrp="1"/>
          </p:cNvSpPr>
          <p:nvPr>
            <p:ph type="title" idx="4"/>
          </p:nvPr>
        </p:nvSpPr>
        <p:spPr>
          <a:xfrm>
            <a:off x="1208031" y="1054386"/>
            <a:ext cx="396791" cy="179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11" name="Google Shape;8230;p59">
            <a:extLst>
              <a:ext uri="{FF2B5EF4-FFF2-40B4-BE49-F238E27FC236}">
                <a16:creationId xmlns:a16="http://schemas.microsoft.com/office/drawing/2014/main" id="{28624D92-7840-68AC-B919-CE94C39C7EDA}"/>
              </a:ext>
            </a:extLst>
          </p:cNvPr>
          <p:cNvCxnSpPr>
            <a:cxnSpLocks/>
          </p:cNvCxnSpPr>
          <p:nvPr/>
        </p:nvCxnSpPr>
        <p:spPr>
          <a:xfrm flipH="1">
            <a:off x="4686300" y="1560762"/>
            <a:ext cx="118382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E35E3E-3F52-6D4C-27CD-BCD940113344}"/>
              </a:ext>
            </a:extLst>
          </p:cNvPr>
          <p:cNvCxnSpPr>
            <a:cxnSpLocks/>
          </p:cNvCxnSpPr>
          <p:nvPr/>
        </p:nvCxnSpPr>
        <p:spPr>
          <a:xfrm flipV="1">
            <a:off x="4242881" y="1560762"/>
            <a:ext cx="443419" cy="735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3AB66F-9827-5316-4BDA-00211F4CF279}"/>
              </a:ext>
            </a:extLst>
          </p:cNvPr>
          <p:cNvSpPr txBox="1"/>
          <p:nvPr/>
        </p:nvSpPr>
        <p:spPr>
          <a:xfrm>
            <a:off x="5964810" y="1376051"/>
            <a:ext cx="221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Raleway" pitchFamily="2" charset="0"/>
              </a:rPr>
              <a:t>Remove the mean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4B58C-04F8-631A-DF40-93E87573A27E}"/>
              </a:ext>
            </a:extLst>
          </p:cNvPr>
          <p:cNvCxnSpPr>
            <a:cxnSpLocks/>
          </p:cNvCxnSpPr>
          <p:nvPr/>
        </p:nvCxnSpPr>
        <p:spPr>
          <a:xfrm flipV="1">
            <a:off x="4801189" y="1877354"/>
            <a:ext cx="221710" cy="364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oogle Shape;8230;p59">
            <a:extLst>
              <a:ext uri="{FF2B5EF4-FFF2-40B4-BE49-F238E27FC236}">
                <a16:creationId xmlns:a16="http://schemas.microsoft.com/office/drawing/2014/main" id="{485184B6-8319-BEE9-D661-048FB9E1D49C}"/>
              </a:ext>
            </a:extLst>
          </p:cNvPr>
          <p:cNvCxnSpPr>
            <a:cxnSpLocks/>
          </p:cNvCxnSpPr>
          <p:nvPr/>
        </p:nvCxnSpPr>
        <p:spPr>
          <a:xfrm flipH="1">
            <a:off x="5022899" y="1883713"/>
            <a:ext cx="118382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BE8D28-B0A1-7D0E-E502-8CB54E074621}"/>
              </a:ext>
            </a:extLst>
          </p:cNvPr>
          <p:cNvSpPr txBox="1"/>
          <p:nvPr/>
        </p:nvSpPr>
        <p:spPr>
          <a:xfrm>
            <a:off x="6276713" y="1695887"/>
            <a:ext cx="221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Raleway" pitchFamily="2" charset="0"/>
              </a:rPr>
              <a:t>Set unit variance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C89831C-CFF5-2770-EA61-7645A84E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67"/>
          <a:stretch/>
        </p:blipFill>
        <p:spPr bwMode="auto">
          <a:xfrm>
            <a:off x="1478640" y="2141985"/>
            <a:ext cx="6186720" cy="23507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440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9759;p79">
            <a:extLst>
              <a:ext uri="{FF2B5EF4-FFF2-40B4-BE49-F238E27FC236}">
                <a16:creationId xmlns:a16="http://schemas.microsoft.com/office/drawing/2014/main" id="{86226633-AAF1-DF87-62C4-0E47E3D7272A}"/>
              </a:ext>
            </a:extLst>
          </p:cNvPr>
          <p:cNvGrpSpPr/>
          <p:nvPr/>
        </p:nvGrpSpPr>
        <p:grpSpPr>
          <a:xfrm>
            <a:off x="2295106" y="750744"/>
            <a:ext cx="4553738" cy="356199"/>
            <a:chOff x="3962000" y="4060525"/>
            <a:chExt cx="2324125" cy="1747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7" name="Google Shape;9760;p79">
              <a:extLst>
                <a:ext uri="{FF2B5EF4-FFF2-40B4-BE49-F238E27FC236}">
                  <a16:creationId xmlns:a16="http://schemas.microsoft.com/office/drawing/2014/main" id="{D95B2D14-E3C6-3651-ADF5-181175280A7F}"/>
                </a:ext>
              </a:extLst>
            </p:cNvPr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61;p79">
              <a:extLst>
                <a:ext uri="{FF2B5EF4-FFF2-40B4-BE49-F238E27FC236}">
                  <a16:creationId xmlns:a16="http://schemas.microsoft.com/office/drawing/2014/main" id="{0957D74E-79CF-4BA7-AFEE-84F80716E080}"/>
                </a:ext>
              </a:extLst>
            </p:cNvPr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62;p79">
              <a:extLst>
                <a:ext uri="{FF2B5EF4-FFF2-40B4-BE49-F238E27FC236}">
                  <a16:creationId xmlns:a16="http://schemas.microsoft.com/office/drawing/2014/main" id="{4F9EB1EF-AEC9-C469-869D-03FAB5E346FE}"/>
                </a:ext>
              </a:extLst>
            </p:cNvPr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63;p79">
              <a:extLst>
                <a:ext uri="{FF2B5EF4-FFF2-40B4-BE49-F238E27FC236}">
                  <a16:creationId xmlns:a16="http://schemas.microsoft.com/office/drawing/2014/main" id="{2ACEE65D-1E1E-E171-8AC8-03298C1819BA}"/>
                </a:ext>
              </a:extLst>
            </p:cNvPr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64;p79">
              <a:extLst>
                <a:ext uri="{FF2B5EF4-FFF2-40B4-BE49-F238E27FC236}">
                  <a16:creationId xmlns:a16="http://schemas.microsoft.com/office/drawing/2014/main" id="{17DEF520-69AC-4581-4C61-A9CA6B5145F0}"/>
                </a:ext>
              </a:extLst>
            </p:cNvPr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65;p79">
              <a:extLst>
                <a:ext uri="{FF2B5EF4-FFF2-40B4-BE49-F238E27FC236}">
                  <a16:creationId xmlns:a16="http://schemas.microsoft.com/office/drawing/2014/main" id="{E3025DB9-758E-A068-58BB-91AF9DF3E5CB}"/>
                </a:ext>
              </a:extLst>
            </p:cNvPr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66;p79">
              <a:extLst>
                <a:ext uri="{FF2B5EF4-FFF2-40B4-BE49-F238E27FC236}">
                  <a16:creationId xmlns:a16="http://schemas.microsoft.com/office/drawing/2014/main" id="{ADB95AF8-8458-B6BD-E8C7-71D3958AE7AD}"/>
                </a:ext>
              </a:extLst>
            </p:cNvPr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67;p79">
              <a:extLst>
                <a:ext uri="{FF2B5EF4-FFF2-40B4-BE49-F238E27FC236}">
                  <a16:creationId xmlns:a16="http://schemas.microsoft.com/office/drawing/2014/main" id="{C168C086-9F61-10E5-D5D7-15567ADA82D0}"/>
                </a:ext>
              </a:extLst>
            </p:cNvPr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68;p79">
              <a:extLst>
                <a:ext uri="{FF2B5EF4-FFF2-40B4-BE49-F238E27FC236}">
                  <a16:creationId xmlns:a16="http://schemas.microsoft.com/office/drawing/2014/main" id="{B5898F33-2958-158C-C301-1619AC460D65}"/>
                </a:ext>
              </a:extLst>
            </p:cNvPr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69;p79">
              <a:extLst>
                <a:ext uri="{FF2B5EF4-FFF2-40B4-BE49-F238E27FC236}">
                  <a16:creationId xmlns:a16="http://schemas.microsoft.com/office/drawing/2014/main" id="{B3AB77D6-8053-06D0-55BD-C0F718B532DE}"/>
                </a:ext>
              </a:extLst>
            </p:cNvPr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70;p79">
              <a:extLst>
                <a:ext uri="{FF2B5EF4-FFF2-40B4-BE49-F238E27FC236}">
                  <a16:creationId xmlns:a16="http://schemas.microsoft.com/office/drawing/2014/main" id="{7286639D-77D5-3BBA-749A-4CE4A5B1CB4F}"/>
                </a:ext>
              </a:extLst>
            </p:cNvPr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71;p79">
              <a:extLst>
                <a:ext uri="{FF2B5EF4-FFF2-40B4-BE49-F238E27FC236}">
                  <a16:creationId xmlns:a16="http://schemas.microsoft.com/office/drawing/2014/main" id="{2C948AC5-4776-2181-C6D7-7B7574BFFA97}"/>
                </a:ext>
              </a:extLst>
            </p:cNvPr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72;p79">
              <a:extLst>
                <a:ext uri="{FF2B5EF4-FFF2-40B4-BE49-F238E27FC236}">
                  <a16:creationId xmlns:a16="http://schemas.microsoft.com/office/drawing/2014/main" id="{B4A3FAD1-FF8A-93B3-6FAC-83F4CE169B81}"/>
                </a:ext>
              </a:extLst>
            </p:cNvPr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73;p79">
              <a:extLst>
                <a:ext uri="{FF2B5EF4-FFF2-40B4-BE49-F238E27FC236}">
                  <a16:creationId xmlns:a16="http://schemas.microsoft.com/office/drawing/2014/main" id="{EF1CA24F-1D37-C65C-C717-BBB950A3FBDD}"/>
                </a:ext>
              </a:extLst>
            </p:cNvPr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74;p79">
              <a:extLst>
                <a:ext uri="{FF2B5EF4-FFF2-40B4-BE49-F238E27FC236}">
                  <a16:creationId xmlns:a16="http://schemas.microsoft.com/office/drawing/2014/main" id="{F4021ABB-6940-22F4-93C4-12543963E6CB}"/>
                </a:ext>
              </a:extLst>
            </p:cNvPr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775;p79">
              <a:extLst>
                <a:ext uri="{FF2B5EF4-FFF2-40B4-BE49-F238E27FC236}">
                  <a16:creationId xmlns:a16="http://schemas.microsoft.com/office/drawing/2014/main" id="{096A726D-FC9D-9C73-3B24-07AF357E3D72}"/>
                </a:ext>
              </a:extLst>
            </p:cNvPr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76;p79">
              <a:extLst>
                <a:ext uri="{FF2B5EF4-FFF2-40B4-BE49-F238E27FC236}">
                  <a16:creationId xmlns:a16="http://schemas.microsoft.com/office/drawing/2014/main" id="{2D739A3B-2B87-6A95-7CBA-494101274187}"/>
                </a:ext>
              </a:extLst>
            </p:cNvPr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77;p79">
              <a:extLst>
                <a:ext uri="{FF2B5EF4-FFF2-40B4-BE49-F238E27FC236}">
                  <a16:creationId xmlns:a16="http://schemas.microsoft.com/office/drawing/2014/main" id="{992AF558-DAB5-B316-982F-39683EB916B8}"/>
                </a:ext>
              </a:extLst>
            </p:cNvPr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78;p79">
              <a:extLst>
                <a:ext uri="{FF2B5EF4-FFF2-40B4-BE49-F238E27FC236}">
                  <a16:creationId xmlns:a16="http://schemas.microsoft.com/office/drawing/2014/main" id="{65F2D794-D7E4-852F-022D-510855DAE5F5}"/>
                </a:ext>
              </a:extLst>
            </p:cNvPr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79;p79">
              <a:extLst>
                <a:ext uri="{FF2B5EF4-FFF2-40B4-BE49-F238E27FC236}">
                  <a16:creationId xmlns:a16="http://schemas.microsoft.com/office/drawing/2014/main" id="{9CF7C62E-1B39-B0DD-CC1E-4407F5D02AA7}"/>
                </a:ext>
              </a:extLst>
            </p:cNvPr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80;p79">
              <a:extLst>
                <a:ext uri="{FF2B5EF4-FFF2-40B4-BE49-F238E27FC236}">
                  <a16:creationId xmlns:a16="http://schemas.microsoft.com/office/drawing/2014/main" id="{9060AEB8-E058-22AB-976C-C23FFC69763B}"/>
                </a:ext>
              </a:extLst>
            </p:cNvPr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81;p79">
              <a:extLst>
                <a:ext uri="{FF2B5EF4-FFF2-40B4-BE49-F238E27FC236}">
                  <a16:creationId xmlns:a16="http://schemas.microsoft.com/office/drawing/2014/main" id="{1AAE9062-D1C7-E9B6-9738-14C40FA38CCA}"/>
                </a:ext>
              </a:extLst>
            </p:cNvPr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82;p79">
              <a:extLst>
                <a:ext uri="{FF2B5EF4-FFF2-40B4-BE49-F238E27FC236}">
                  <a16:creationId xmlns:a16="http://schemas.microsoft.com/office/drawing/2014/main" id="{7F2B600F-BA71-81BE-A71E-AAD0EDC0FDFD}"/>
                </a:ext>
              </a:extLst>
            </p:cNvPr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83;p79">
              <a:extLst>
                <a:ext uri="{FF2B5EF4-FFF2-40B4-BE49-F238E27FC236}">
                  <a16:creationId xmlns:a16="http://schemas.microsoft.com/office/drawing/2014/main" id="{4E7D5DEE-621F-40E3-A1C9-3EE6072DF3BD}"/>
                </a:ext>
              </a:extLst>
            </p:cNvPr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84;p79">
              <a:extLst>
                <a:ext uri="{FF2B5EF4-FFF2-40B4-BE49-F238E27FC236}">
                  <a16:creationId xmlns:a16="http://schemas.microsoft.com/office/drawing/2014/main" id="{5B989A17-77A6-D681-B90D-605F03FB8E6C}"/>
                </a:ext>
              </a:extLst>
            </p:cNvPr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85;p79">
              <a:extLst>
                <a:ext uri="{FF2B5EF4-FFF2-40B4-BE49-F238E27FC236}">
                  <a16:creationId xmlns:a16="http://schemas.microsoft.com/office/drawing/2014/main" id="{FC313E46-B29F-8CE8-0BF8-C4766C4BDA3F}"/>
                </a:ext>
              </a:extLst>
            </p:cNvPr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86;p79">
              <a:extLst>
                <a:ext uri="{FF2B5EF4-FFF2-40B4-BE49-F238E27FC236}">
                  <a16:creationId xmlns:a16="http://schemas.microsoft.com/office/drawing/2014/main" id="{D76CBC27-F621-4A96-4F91-FD3F08F8D0A8}"/>
                </a:ext>
              </a:extLst>
            </p:cNvPr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87;p79">
              <a:extLst>
                <a:ext uri="{FF2B5EF4-FFF2-40B4-BE49-F238E27FC236}">
                  <a16:creationId xmlns:a16="http://schemas.microsoft.com/office/drawing/2014/main" id="{9B67D482-E64B-E101-2B44-678436EEE8F7}"/>
                </a:ext>
              </a:extLst>
            </p:cNvPr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88;p79">
              <a:extLst>
                <a:ext uri="{FF2B5EF4-FFF2-40B4-BE49-F238E27FC236}">
                  <a16:creationId xmlns:a16="http://schemas.microsoft.com/office/drawing/2014/main" id="{BC8E3686-266E-72F0-8A87-C8A7AD4294A9}"/>
                </a:ext>
              </a:extLst>
            </p:cNvPr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89;p79">
              <a:extLst>
                <a:ext uri="{FF2B5EF4-FFF2-40B4-BE49-F238E27FC236}">
                  <a16:creationId xmlns:a16="http://schemas.microsoft.com/office/drawing/2014/main" id="{28B0E6B7-C7E4-AEE0-F011-B4E2CD09DC3B}"/>
                </a:ext>
              </a:extLst>
            </p:cNvPr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90;p79">
              <a:extLst>
                <a:ext uri="{FF2B5EF4-FFF2-40B4-BE49-F238E27FC236}">
                  <a16:creationId xmlns:a16="http://schemas.microsoft.com/office/drawing/2014/main" id="{069C34A4-0874-9792-DA44-71DFF9626FFA}"/>
                </a:ext>
              </a:extLst>
            </p:cNvPr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91;p79">
              <a:extLst>
                <a:ext uri="{FF2B5EF4-FFF2-40B4-BE49-F238E27FC236}">
                  <a16:creationId xmlns:a16="http://schemas.microsoft.com/office/drawing/2014/main" id="{CB0FB4ED-1911-04F9-E9ED-6160C2D8DC97}"/>
                </a:ext>
              </a:extLst>
            </p:cNvPr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3C511D1-47F8-D72D-C903-F24D88D2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75" y="1341120"/>
            <a:ext cx="3804115" cy="35006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 descr="Text, table&#10;&#10;Description automatically generated">
            <a:extLst>
              <a:ext uri="{FF2B5EF4-FFF2-40B4-BE49-F238E27FC236}">
                <a16:creationId xmlns:a16="http://schemas.microsoft.com/office/drawing/2014/main" id="{B9DF9C26-2F39-FC8F-F9DD-BD08CE93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75" y="1994333"/>
            <a:ext cx="3620644" cy="21945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Google Shape;8812;p69">
            <a:extLst>
              <a:ext uri="{FF2B5EF4-FFF2-40B4-BE49-F238E27FC236}">
                <a16:creationId xmlns:a16="http://schemas.microsoft.com/office/drawing/2014/main" id="{1778541A-A81F-46F9-9F2B-C635ACF233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875" y="607179"/>
            <a:ext cx="7714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Description (new)</a:t>
            </a:r>
            <a:endParaRPr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F4C507-A1F4-771C-9B35-982D9DA999B2}"/>
              </a:ext>
            </a:extLst>
          </p:cNvPr>
          <p:cNvCxnSpPr>
            <a:stCxn id="12" idx="3"/>
            <a:endCxn id="8" idx="1"/>
          </p:cNvCxnSpPr>
          <p:nvPr/>
        </p:nvCxnSpPr>
        <p:spPr>
          <a:xfrm flipV="1">
            <a:off x="4041519" y="3091436"/>
            <a:ext cx="530456" cy="1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Google Shape;7320;p46">
            <a:extLst>
              <a:ext uri="{FF2B5EF4-FFF2-40B4-BE49-F238E27FC236}">
                <a16:creationId xmlns:a16="http://schemas.microsoft.com/office/drawing/2014/main" id="{53A09ECA-5929-CFB0-C983-1E991420B3D4}"/>
              </a:ext>
            </a:extLst>
          </p:cNvPr>
          <p:cNvSpPr txBox="1">
            <a:spLocks/>
          </p:cNvSpPr>
          <p:nvPr/>
        </p:nvSpPr>
        <p:spPr>
          <a:xfrm>
            <a:off x="421740" y="1238404"/>
            <a:ext cx="3620645" cy="54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1"/>
              <a:t>12 columns --&gt; 26 columns</a:t>
            </a:r>
          </a:p>
        </p:txBody>
      </p:sp>
    </p:spTree>
    <p:extLst>
      <p:ext uri="{BB962C8B-B14F-4D97-AF65-F5344CB8AC3E}">
        <p14:creationId xmlns:p14="http://schemas.microsoft.com/office/powerpoint/2010/main" val="440588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p51"/>
          <p:cNvSpPr/>
          <p:nvPr/>
        </p:nvSpPr>
        <p:spPr>
          <a:xfrm>
            <a:off x="2482886" y="985725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8" name="Google Shape;7558;p51"/>
          <p:cNvSpPr txBox="1">
            <a:spLocks noGrp="1"/>
          </p:cNvSpPr>
          <p:nvPr>
            <p:ph type="title" idx="2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7559" name="Google Shape;7559;p51"/>
          <p:cNvGrpSpPr/>
          <p:nvPr/>
        </p:nvGrpSpPr>
        <p:grpSpPr>
          <a:xfrm>
            <a:off x="3014281" y="3742350"/>
            <a:ext cx="3115438" cy="175275"/>
            <a:chOff x="3998100" y="4633825"/>
            <a:chExt cx="2329875" cy="175275"/>
          </a:xfrm>
        </p:grpSpPr>
        <p:sp>
          <p:nvSpPr>
            <p:cNvPr id="7560" name="Google Shape;7560;p51"/>
            <p:cNvSpPr/>
            <p:nvPr/>
          </p:nvSpPr>
          <p:spPr>
            <a:xfrm>
              <a:off x="4853875" y="4633825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51"/>
            <p:cNvSpPr/>
            <p:nvPr/>
          </p:nvSpPr>
          <p:spPr>
            <a:xfrm>
              <a:off x="4232975" y="4637500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51"/>
            <p:cNvSpPr/>
            <p:nvPr/>
          </p:nvSpPr>
          <p:spPr>
            <a:xfrm>
              <a:off x="5753075" y="464115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1"/>
            <p:cNvSpPr/>
            <p:nvPr/>
          </p:nvSpPr>
          <p:spPr>
            <a:xfrm>
              <a:off x="3998100" y="4643250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1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1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1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1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1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1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1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1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1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1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1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1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1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1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1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1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1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1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1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1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1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1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1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1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1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1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1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1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1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1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1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1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1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1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1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9" name="Google Shape;7599;p51"/>
          <p:cNvSpPr/>
          <p:nvPr/>
        </p:nvSpPr>
        <p:spPr>
          <a:xfrm flipH="1">
            <a:off x="6004429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51"/>
          <p:cNvSpPr/>
          <p:nvPr/>
        </p:nvSpPr>
        <p:spPr>
          <a:xfrm flipH="1">
            <a:off x="2252104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361;p47">
            <a:extLst>
              <a:ext uri="{FF2B5EF4-FFF2-40B4-BE49-F238E27FC236}">
                <a16:creationId xmlns:a16="http://schemas.microsoft.com/office/drawing/2014/main" id="{C2FC6FB8-E2B4-97AF-1D18-580FB875B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2789" y="2447202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Descriptive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943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9" name="Google Shape;9759;p79"/>
          <p:cNvGrpSpPr/>
          <p:nvPr/>
        </p:nvGrpSpPr>
        <p:grpSpPr>
          <a:xfrm>
            <a:off x="3421294" y="693609"/>
            <a:ext cx="3493213" cy="286350"/>
            <a:chOff x="3962000" y="4060525"/>
            <a:chExt cx="2324125" cy="17475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760" name="Google Shape;9760;p79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9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79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9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9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9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9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9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9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9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9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9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9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9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9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9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9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9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9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9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9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9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9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9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9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9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9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79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9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9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9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9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B624C5B-F8DC-6AA9-5092-7C5D7E92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27" y="1598849"/>
            <a:ext cx="7222945" cy="3250325"/>
          </a:xfrm>
          <a:prstGeom prst="snip2DiagRect">
            <a:avLst>
              <a:gd name="adj1" fmla="val 0"/>
              <a:gd name="adj2" fmla="val 174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829;p54">
            <a:extLst>
              <a:ext uri="{FF2B5EF4-FFF2-40B4-BE49-F238E27FC236}">
                <a16:creationId xmlns:a16="http://schemas.microsoft.com/office/drawing/2014/main" id="{7C001CE3-903F-7C31-E07E-968C5D60F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49" y="69360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>
                <a:latin typeface="Raleway" pitchFamily="2" charset="77"/>
              </a:rPr>
              <a:t>Q1: Does city development statistics </a:t>
            </a:r>
            <a:br>
              <a:rPr lang="en-US" sz="2000">
                <a:latin typeface="Raleway" pitchFamily="2" charset="77"/>
              </a:rPr>
            </a:br>
            <a:r>
              <a:rPr lang="en-US" sz="2000">
                <a:latin typeface="Raleway" pitchFamily="2" charset="77"/>
              </a:rPr>
              <a:t>affect the job decision of the trainees?</a:t>
            </a:r>
            <a:endParaRPr sz="200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79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5EE742D-0E19-E47A-7E13-6FB67E078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27" y="1598849"/>
            <a:ext cx="7222945" cy="3250325"/>
          </a:xfrm>
          <a:prstGeom prst="snip2DiagRect">
            <a:avLst>
              <a:gd name="adj1" fmla="val 0"/>
              <a:gd name="adj2" fmla="val 174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59" name="Google Shape;9759;p79"/>
          <p:cNvGrpSpPr/>
          <p:nvPr/>
        </p:nvGrpSpPr>
        <p:grpSpPr>
          <a:xfrm>
            <a:off x="927073" y="1232899"/>
            <a:ext cx="7425818" cy="267128"/>
            <a:chOff x="3962000" y="4060525"/>
            <a:chExt cx="2324125" cy="1747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760" name="Google Shape;9760;p79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9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79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9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9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9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9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9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9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9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9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9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9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9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9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9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9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9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9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9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9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9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9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9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9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9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9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79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9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9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9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9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B624C5B-F8DC-6AA9-5092-7C5D7E92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27" y="1598849"/>
            <a:ext cx="7222945" cy="3250325"/>
          </a:xfrm>
          <a:prstGeom prst="snip2DiagRect">
            <a:avLst>
              <a:gd name="adj1" fmla="val 0"/>
              <a:gd name="adj2" fmla="val 174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829;p54">
            <a:extLst>
              <a:ext uri="{FF2B5EF4-FFF2-40B4-BE49-F238E27FC236}">
                <a16:creationId xmlns:a16="http://schemas.microsoft.com/office/drawing/2014/main" id="{7C001CE3-903F-7C31-E07E-968C5D60F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49" y="77957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Higher CDI, stronger tendency to stay</a:t>
            </a:r>
            <a:br>
              <a:rPr lang="en-US"/>
            </a:br>
            <a:r>
              <a:rPr lang="en-US" sz="1600">
                <a:latin typeface="Raleway" pitchFamily="2" charset="77"/>
              </a:rPr>
              <a:t>Q1: Does city development statistics affect the job decision of the trainees?</a:t>
            </a:r>
            <a:endParaRPr sz="1600">
              <a:latin typeface="Raleway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30064-C6BB-A43C-DA84-30CC393DF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572000" y="1598849"/>
            <a:ext cx="3611472" cy="3250325"/>
          </a:xfrm>
          <a:prstGeom prst="snip2DiagRect">
            <a:avLst>
              <a:gd name="adj1" fmla="val 0"/>
              <a:gd name="adj2" fmla="val 174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82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2671280" y="779570"/>
            <a:ext cx="1160981" cy="286350"/>
            <a:chOff x="3962000" y="4060525"/>
            <a:chExt cx="2324125" cy="174750"/>
          </a:xfrm>
          <a:solidFill>
            <a:schemeClr val="accent2">
              <a:lumMod val="60000"/>
              <a:lumOff val="40000"/>
              <a:alpha val="57587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9" name="Google Shape;7829;p54"/>
          <p:cNvSpPr txBox="1">
            <a:spLocks noGrp="1"/>
          </p:cNvSpPr>
          <p:nvPr>
            <p:ph type="title"/>
          </p:nvPr>
        </p:nvSpPr>
        <p:spPr>
          <a:xfrm>
            <a:off x="716550" y="77957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 pitchFamily="2" charset="77"/>
              </a:rPr>
              <a:t>Q2: Which gender prefers to stay with the company </a:t>
            </a:r>
            <a:br>
              <a:rPr lang="en-US" sz="2000">
                <a:latin typeface="Raleway" pitchFamily="2" charset="77"/>
              </a:rPr>
            </a:br>
            <a:r>
              <a:rPr lang="en-US" sz="2000">
                <a:latin typeface="Raleway" pitchFamily="2" charset="77"/>
              </a:rPr>
              <a:t>after training courses?</a:t>
            </a:r>
            <a:endParaRPr sz="2000">
              <a:latin typeface="Raleway" pitchFamily="2" charset="7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7797FE9-5A80-0787-068B-41C3C8C1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97" y="1620694"/>
            <a:ext cx="6863805" cy="309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42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981307" y="1215485"/>
            <a:ext cx="7181386" cy="240640"/>
            <a:chOff x="3962000" y="4060525"/>
            <a:chExt cx="2324125" cy="174750"/>
          </a:xfrm>
          <a:solidFill>
            <a:schemeClr val="accent2">
              <a:lumMod val="60000"/>
              <a:lumOff val="40000"/>
              <a:alpha val="57587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9" name="Google Shape;7829;p54"/>
          <p:cNvSpPr txBox="1">
            <a:spLocks noGrp="1"/>
          </p:cNvSpPr>
          <p:nvPr>
            <p:ph type="title"/>
          </p:nvPr>
        </p:nvSpPr>
        <p:spPr>
          <a:xfrm>
            <a:off x="716550" y="77957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Male is more likely to stay.</a:t>
            </a:r>
            <a:br>
              <a:rPr lang="en-US"/>
            </a:br>
            <a:r>
              <a:rPr lang="en-US" sz="1600">
                <a:latin typeface="Raleway" pitchFamily="2" charset="77"/>
              </a:rPr>
              <a:t>Q2: Which gender prefers to stay with the company after training courses?</a:t>
            </a:r>
            <a:endParaRPr sz="1600">
              <a:latin typeface="Raleway" pitchFamily="2" charset="7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0E8319B-15FE-041F-F1E7-E48861BF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07" y="1857874"/>
            <a:ext cx="7171809" cy="268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044A69C-59E3-27C7-AE7C-4E19D18D8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9" r="37176"/>
          <a:stretch/>
        </p:blipFill>
        <p:spPr bwMode="auto">
          <a:xfrm>
            <a:off x="3270019" y="1857874"/>
            <a:ext cx="2226541" cy="268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3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0" name="Google Shape;7410;p48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644101" y="2236168"/>
            <a:ext cx="2129725" cy="8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1" name="Google Shape;7411;p48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 rot="10800000">
            <a:off x="3373575" y="2228080"/>
            <a:ext cx="2129725" cy="8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2" name="Google Shape;7412;p48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10800000">
            <a:off x="6137685" y="2228080"/>
            <a:ext cx="2129725" cy="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3" name="Google Shape;7413;p48"/>
          <p:cNvSpPr txBox="1">
            <a:spLocks noGrp="1"/>
          </p:cNvSpPr>
          <p:nvPr>
            <p:ph type="subTitle" idx="3"/>
          </p:nvPr>
        </p:nvSpPr>
        <p:spPr>
          <a:xfrm>
            <a:off x="327676" y="2368350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7414" name="Google Shape;7414;p48"/>
          <p:cNvSpPr txBox="1">
            <a:spLocks noGrp="1"/>
          </p:cNvSpPr>
          <p:nvPr>
            <p:ph type="subTitle" idx="1"/>
          </p:nvPr>
        </p:nvSpPr>
        <p:spPr>
          <a:xfrm>
            <a:off x="3061962" y="2373333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7415" name="Google Shape;7415;p48"/>
          <p:cNvSpPr txBox="1">
            <a:spLocks noGrp="1"/>
          </p:cNvSpPr>
          <p:nvPr>
            <p:ph type="subTitle" idx="2"/>
          </p:nvPr>
        </p:nvSpPr>
        <p:spPr>
          <a:xfrm>
            <a:off x="5822847" y="2368350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7416" name="Google Shape;7416;p48"/>
          <p:cNvSpPr txBox="1">
            <a:spLocks noGrp="1"/>
          </p:cNvSpPr>
          <p:nvPr>
            <p:ph type="subTitle" idx="4"/>
          </p:nvPr>
        </p:nvSpPr>
        <p:spPr>
          <a:xfrm>
            <a:off x="3180704" y="3175320"/>
            <a:ext cx="2533012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525" indent="0">
              <a:lnSpc>
                <a:spcPct val="150000"/>
              </a:lnSpc>
            </a:pPr>
            <a:r>
              <a:rPr lang="en-US" sz="1500">
                <a:solidFill>
                  <a:schemeClr val="accent3"/>
                </a:solidFill>
                <a:latin typeface="Raleway"/>
                <a:sym typeface="Raleway"/>
              </a:rPr>
              <a:t>Matplotlib, Seaborn</a:t>
            </a:r>
          </a:p>
          <a:p>
            <a:pPr marL="9525" indent="0">
              <a:lnSpc>
                <a:spcPct val="150000"/>
              </a:lnSpc>
            </a:pPr>
            <a:r>
              <a:rPr lang="en-US" sz="1500" err="1">
                <a:solidFill>
                  <a:schemeClr val="accent3"/>
                </a:solidFill>
                <a:latin typeface="Raleway"/>
                <a:sym typeface="Raleway"/>
              </a:rPr>
              <a:t>Plotly</a:t>
            </a:r>
            <a:endParaRPr lang="en-US" sz="1500">
              <a:solidFill>
                <a:schemeClr val="accent3"/>
              </a:solidFill>
              <a:latin typeface="Raleway"/>
              <a:sym typeface="Raleway"/>
            </a:endParaRPr>
          </a:p>
          <a:p>
            <a:pPr marL="9525" indent="0">
              <a:lnSpc>
                <a:spcPct val="150000"/>
              </a:lnSpc>
            </a:pPr>
            <a:r>
              <a:rPr lang="en-US" sz="1500" err="1">
                <a:solidFill>
                  <a:schemeClr val="accent3"/>
                </a:solidFill>
                <a:latin typeface="Raleway"/>
                <a:sym typeface="Raleway"/>
              </a:rPr>
              <a:t>Missingno</a:t>
            </a:r>
            <a:endParaRPr lang="en-US" sz="1500">
              <a:solidFill>
                <a:schemeClr val="accent3"/>
              </a:solidFill>
              <a:latin typeface="Raleway"/>
              <a:sym typeface="Raleway"/>
            </a:endParaRPr>
          </a:p>
        </p:txBody>
      </p:sp>
      <p:sp>
        <p:nvSpPr>
          <p:cNvPr id="7417" name="Google Shape;7417;p48"/>
          <p:cNvSpPr txBox="1">
            <a:spLocks noGrp="1"/>
          </p:cNvSpPr>
          <p:nvPr>
            <p:ph type="subTitle" idx="5"/>
          </p:nvPr>
        </p:nvSpPr>
        <p:spPr>
          <a:xfrm>
            <a:off x="5721996" y="3287981"/>
            <a:ext cx="2961101" cy="1216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525" indent="0">
              <a:lnSpc>
                <a:spcPct val="150000"/>
              </a:lnSpc>
            </a:pPr>
            <a:r>
              <a:rPr lang="en-US"/>
              <a:t>(</a:t>
            </a:r>
            <a:r>
              <a:rPr lang="en-US" sz="1500" err="1">
                <a:solidFill>
                  <a:schemeClr val="accent3"/>
                </a:solidFill>
                <a:latin typeface="Raleway"/>
                <a:sym typeface="Raleway"/>
              </a:rPr>
              <a:t>Sklearn</a:t>
            </a:r>
            <a:r>
              <a:rPr lang="en-US" sz="1500">
                <a:solidFill>
                  <a:schemeClr val="accent3"/>
                </a:solidFill>
                <a:latin typeface="Raleway"/>
                <a:sym typeface="Raleway"/>
              </a:rPr>
              <a:t>)</a:t>
            </a:r>
            <a:r>
              <a:rPr lang="en-US"/>
              <a:t>, </a:t>
            </a:r>
            <a:r>
              <a:rPr lang="en-US" sz="1500" err="1">
                <a:solidFill>
                  <a:schemeClr val="accent3"/>
                </a:solidFill>
                <a:latin typeface="Raleway"/>
                <a:sym typeface="Raleway"/>
              </a:rPr>
              <a:t>train_test_split</a:t>
            </a:r>
            <a:r>
              <a:rPr lang="en-US" sz="1500">
                <a:solidFill>
                  <a:schemeClr val="accent3"/>
                </a:solidFill>
                <a:latin typeface="Raleway"/>
                <a:sym typeface="Raleway"/>
              </a:rPr>
              <a:t>,</a:t>
            </a:r>
          </a:p>
          <a:p>
            <a:pPr marL="9525" indent="0">
              <a:lnSpc>
                <a:spcPct val="150000"/>
              </a:lnSpc>
            </a:pPr>
            <a:r>
              <a:rPr lang="en-US" sz="1500" err="1">
                <a:solidFill>
                  <a:schemeClr val="accent3"/>
                </a:solidFill>
                <a:latin typeface="Raleway"/>
                <a:sym typeface="Raleway"/>
              </a:rPr>
              <a:t>StandardScaler</a:t>
            </a:r>
            <a:r>
              <a:rPr lang="en-US" sz="1500">
                <a:solidFill>
                  <a:schemeClr val="accent3"/>
                </a:solidFill>
                <a:latin typeface="Raleway"/>
                <a:sym typeface="Raleway"/>
              </a:rPr>
              <a:t>, PCA</a:t>
            </a:r>
          </a:p>
          <a:p>
            <a:pPr marL="9525" indent="0">
              <a:lnSpc>
                <a:spcPct val="150000"/>
              </a:lnSpc>
            </a:pPr>
            <a:r>
              <a:rPr lang="en-US" sz="1500" err="1">
                <a:solidFill>
                  <a:schemeClr val="accent3"/>
                </a:solidFill>
                <a:latin typeface="Raleway"/>
                <a:sym typeface="Raleway"/>
              </a:rPr>
              <a:t>LogisticRegression</a:t>
            </a:r>
            <a:r>
              <a:rPr lang="en-US" sz="1500">
                <a:solidFill>
                  <a:schemeClr val="accent3"/>
                </a:solidFill>
                <a:latin typeface="Raleway"/>
                <a:sym typeface="Raleway"/>
              </a:rPr>
              <a:t>, </a:t>
            </a:r>
            <a:r>
              <a:rPr lang="en-US" sz="1500" err="1">
                <a:solidFill>
                  <a:schemeClr val="accent3"/>
                </a:solidFill>
                <a:latin typeface="Raleway"/>
                <a:sym typeface="Raleway"/>
              </a:rPr>
              <a:t>DecisionTreeClassifier</a:t>
            </a:r>
            <a:endParaRPr/>
          </a:p>
        </p:txBody>
      </p:sp>
      <p:sp>
        <p:nvSpPr>
          <p:cNvPr id="7418" name="Google Shape;7418;p48"/>
          <p:cNvSpPr txBox="1">
            <a:spLocks noGrp="1"/>
          </p:cNvSpPr>
          <p:nvPr>
            <p:ph type="subTitle" idx="6"/>
          </p:nvPr>
        </p:nvSpPr>
        <p:spPr>
          <a:xfrm>
            <a:off x="460903" y="3175039"/>
            <a:ext cx="2506200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3"/>
                </a:solidFill>
                <a:latin typeface="Raleway"/>
                <a:sym typeface="Raleway"/>
              </a:rPr>
              <a:t>Pandas, </a:t>
            </a:r>
            <a:r>
              <a:rPr lang="en-US" sz="1500" err="1">
                <a:solidFill>
                  <a:schemeClr val="accent3"/>
                </a:solidFill>
                <a:latin typeface="Raleway"/>
                <a:sym typeface="Raleway"/>
              </a:rPr>
              <a:t>Numpy</a:t>
            </a:r>
            <a:endParaRPr lang="en-US" sz="1500">
              <a:solidFill>
                <a:schemeClr val="accent3"/>
              </a:solidFill>
              <a:latin typeface="Raleway"/>
              <a:sym typeface="Raleway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3"/>
                </a:solidFill>
                <a:latin typeface="Raleway"/>
                <a:sym typeface="Raleway"/>
              </a:rPr>
              <a:t>Category Encoders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err="1">
                <a:solidFill>
                  <a:schemeClr val="accent3"/>
                </a:solidFill>
                <a:latin typeface="Raleway"/>
                <a:sym typeface="Raleway"/>
              </a:rPr>
              <a:t>Scipy</a:t>
            </a:r>
            <a:r>
              <a:rPr lang="en-US" sz="1500">
                <a:solidFill>
                  <a:schemeClr val="accent3"/>
                </a:solidFill>
                <a:latin typeface="Raleway"/>
                <a:sym typeface="Raleway"/>
              </a:rPr>
              <a:t> stats</a:t>
            </a:r>
            <a:endParaRPr/>
          </a:p>
        </p:txBody>
      </p:sp>
      <p:sp>
        <p:nvSpPr>
          <p:cNvPr id="7452" name="Google Shape;7452;p48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tools</a:t>
            </a:r>
            <a:endParaRPr/>
          </a:p>
        </p:txBody>
      </p:sp>
      <p:grpSp>
        <p:nvGrpSpPr>
          <p:cNvPr id="7453" name="Google Shape;7453;p48"/>
          <p:cNvGrpSpPr/>
          <p:nvPr/>
        </p:nvGrpSpPr>
        <p:grpSpPr>
          <a:xfrm>
            <a:off x="2968930" y="1060575"/>
            <a:ext cx="3206130" cy="174750"/>
            <a:chOff x="3962000" y="4060525"/>
            <a:chExt cx="2324125" cy="174750"/>
          </a:xfrm>
        </p:grpSpPr>
        <p:sp>
          <p:nvSpPr>
            <p:cNvPr id="7454" name="Google Shape;7454;p48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48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48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48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48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48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48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48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48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48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48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48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48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48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48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48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48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48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48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48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48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48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48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48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48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48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48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48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48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48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48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48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718077-6A67-143F-EE5D-B8F19822F60C}"/>
              </a:ext>
            </a:extLst>
          </p:cNvPr>
          <p:cNvSpPr txBox="1"/>
          <p:nvPr/>
        </p:nvSpPr>
        <p:spPr>
          <a:xfrm>
            <a:off x="644100" y="1226831"/>
            <a:ext cx="8226728" cy="70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accent3"/>
                </a:solidFill>
                <a:latin typeface="Raleway"/>
                <a:sym typeface="Raleway"/>
              </a:rPr>
              <a:t>Programming language: Python 	  		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accent3"/>
                </a:solidFill>
                <a:latin typeface="Raleway"/>
                <a:sym typeface="Raleway"/>
              </a:rPr>
              <a:t>Google </a:t>
            </a:r>
            <a:r>
              <a:rPr lang="en-US" sz="1400" err="1">
                <a:solidFill>
                  <a:schemeClr val="accent3"/>
                </a:solidFill>
                <a:latin typeface="Raleway"/>
                <a:sym typeface="Raleway"/>
              </a:rPr>
              <a:t>Colab</a:t>
            </a:r>
            <a:r>
              <a:rPr lang="en-US" sz="1400">
                <a:solidFill>
                  <a:schemeClr val="accent3"/>
                </a:solidFill>
                <a:latin typeface="Raleway"/>
                <a:sym typeface="Raleway"/>
              </a:rPr>
              <a:t> (Google </a:t>
            </a:r>
            <a:r>
              <a:rPr lang="en-US" sz="1400" err="1">
                <a:solidFill>
                  <a:schemeClr val="accent3"/>
                </a:solidFill>
                <a:latin typeface="Raleway"/>
                <a:sym typeface="Raleway"/>
              </a:rPr>
              <a:t>Colaboratory</a:t>
            </a:r>
            <a:r>
              <a:rPr lang="en-US" sz="1400">
                <a:solidFill>
                  <a:schemeClr val="accent3"/>
                </a:solidFill>
                <a:latin typeface="Raleway"/>
                <a:sym typeface="Raleway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" grpId="0" build="p"/>
      <p:bldP spid="7414" grpId="0" build="p"/>
      <p:bldP spid="7415" grpId="0" build="p"/>
      <p:bldP spid="7416" grpId="0" build="p"/>
      <p:bldP spid="7417" grpId="0" build="p"/>
      <p:bldP spid="7418" grpId="0" uiExpand="1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1562216" y="969735"/>
            <a:ext cx="2566872" cy="328612"/>
            <a:chOff x="3962000" y="4060525"/>
            <a:chExt cx="2324125" cy="174750"/>
          </a:xfrm>
          <a:solidFill>
            <a:schemeClr val="accent2">
              <a:alpha val="35156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9" name="Google Shape;7829;p54"/>
          <p:cNvSpPr txBox="1">
            <a:spLocks noGrp="1"/>
          </p:cNvSpPr>
          <p:nvPr>
            <p:ph type="title"/>
          </p:nvPr>
        </p:nvSpPr>
        <p:spPr>
          <a:xfrm>
            <a:off x="423302" y="847691"/>
            <a:ext cx="8297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 pitchFamily="2" charset="77"/>
              </a:rPr>
              <a:t>Q3: Is relevant experience in the data science field required?</a:t>
            </a:r>
            <a:endParaRPr sz="2000">
              <a:latin typeface="Raleway" pitchFamily="2" charset="7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06C431A-3EEB-B6D3-E077-4DB4A9056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07" y="1751581"/>
            <a:ext cx="7193388" cy="295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8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1405053" y="1215485"/>
            <a:ext cx="6278137" cy="289930"/>
            <a:chOff x="3962000" y="4060525"/>
            <a:chExt cx="2324125" cy="174750"/>
          </a:xfrm>
          <a:solidFill>
            <a:schemeClr val="accent2">
              <a:alpha val="35156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9" name="Google Shape;7829;p54"/>
          <p:cNvSpPr txBox="1">
            <a:spLocks noGrp="1"/>
          </p:cNvSpPr>
          <p:nvPr>
            <p:ph type="title"/>
          </p:nvPr>
        </p:nvSpPr>
        <p:spPr>
          <a:xfrm>
            <a:off x="423302" y="779570"/>
            <a:ext cx="8297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Without relevant experience, higher turnover rate</a:t>
            </a:r>
            <a:br>
              <a:rPr lang="en-US"/>
            </a:br>
            <a:r>
              <a:rPr lang="en-US" sz="1600">
                <a:latin typeface="Raleway" pitchFamily="2" charset="77"/>
              </a:rPr>
              <a:t>Q3: Is relevant experience in the data science field required?</a:t>
            </a:r>
            <a:endParaRPr sz="1600">
              <a:latin typeface="Raleway" pitchFamily="2" charset="7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06C431A-3EEB-B6D3-E077-4DB4A9056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07" y="1751581"/>
            <a:ext cx="7193388" cy="295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49FE1F4-D41D-9FF6-26EA-C97CBF335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6" r="195"/>
          <a:stretch/>
        </p:blipFill>
        <p:spPr bwMode="auto">
          <a:xfrm>
            <a:off x="4686299" y="1751581"/>
            <a:ext cx="3476393" cy="295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6384B6A-295C-3A3B-6737-28E49E111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87" y="1772100"/>
            <a:ext cx="7416626" cy="302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7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834;p54">
            <a:extLst>
              <a:ext uri="{FF2B5EF4-FFF2-40B4-BE49-F238E27FC236}">
                <a16:creationId xmlns:a16="http://schemas.microsoft.com/office/drawing/2014/main" id="{67A55240-D002-57A2-F14C-97240C075929}"/>
              </a:ext>
            </a:extLst>
          </p:cNvPr>
          <p:cNvGrpSpPr/>
          <p:nvPr/>
        </p:nvGrpSpPr>
        <p:grpSpPr>
          <a:xfrm>
            <a:off x="981307" y="1215485"/>
            <a:ext cx="7181386" cy="240640"/>
            <a:chOff x="3962000" y="4060525"/>
            <a:chExt cx="2324125" cy="174750"/>
          </a:xfrm>
          <a:solidFill>
            <a:schemeClr val="accent2">
              <a:lumMod val="60000"/>
              <a:lumOff val="40000"/>
              <a:alpha val="57587"/>
            </a:schemeClr>
          </a:solidFill>
        </p:grpSpPr>
        <p:sp>
          <p:nvSpPr>
            <p:cNvPr id="5" name="Google Shape;7835;p54">
              <a:extLst>
                <a:ext uri="{FF2B5EF4-FFF2-40B4-BE49-F238E27FC236}">
                  <a16:creationId xmlns:a16="http://schemas.microsoft.com/office/drawing/2014/main" id="{06906976-12C1-1099-73B6-9BEF4EFE62AA}"/>
                </a:ext>
              </a:extLst>
            </p:cNvPr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36;p54">
              <a:extLst>
                <a:ext uri="{FF2B5EF4-FFF2-40B4-BE49-F238E27FC236}">
                  <a16:creationId xmlns:a16="http://schemas.microsoft.com/office/drawing/2014/main" id="{F79D2DAD-427F-DD41-AC79-CE7CF3C8000E}"/>
                </a:ext>
              </a:extLst>
            </p:cNvPr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37;p54">
              <a:extLst>
                <a:ext uri="{FF2B5EF4-FFF2-40B4-BE49-F238E27FC236}">
                  <a16:creationId xmlns:a16="http://schemas.microsoft.com/office/drawing/2014/main" id="{6D57C1B0-5D4F-969A-D801-8921975D0B15}"/>
                </a:ext>
              </a:extLst>
            </p:cNvPr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38;p54">
              <a:extLst>
                <a:ext uri="{FF2B5EF4-FFF2-40B4-BE49-F238E27FC236}">
                  <a16:creationId xmlns:a16="http://schemas.microsoft.com/office/drawing/2014/main" id="{BF02A016-993A-4D65-EFC1-B3367126C562}"/>
                </a:ext>
              </a:extLst>
            </p:cNvPr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39;p54">
              <a:extLst>
                <a:ext uri="{FF2B5EF4-FFF2-40B4-BE49-F238E27FC236}">
                  <a16:creationId xmlns:a16="http://schemas.microsoft.com/office/drawing/2014/main" id="{1F8DFF1A-66AD-F127-B5E7-C2CDC44581D2}"/>
                </a:ext>
              </a:extLst>
            </p:cNvPr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40;p54">
              <a:extLst>
                <a:ext uri="{FF2B5EF4-FFF2-40B4-BE49-F238E27FC236}">
                  <a16:creationId xmlns:a16="http://schemas.microsoft.com/office/drawing/2014/main" id="{8C207F7E-EA61-CF9B-D434-DF348DD929DB}"/>
                </a:ext>
              </a:extLst>
            </p:cNvPr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41;p54">
              <a:extLst>
                <a:ext uri="{FF2B5EF4-FFF2-40B4-BE49-F238E27FC236}">
                  <a16:creationId xmlns:a16="http://schemas.microsoft.com/office/drawing/2014/main" id="{21141D75-7596-A909-1AE1-AC48176002DD}"/>
                </a:ext>
              </a:extLst>
            </p:cNvPr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42;p54">
              <a:extLst>
                <a:ext uri="{FF2B5EF4-FFF2-40B4-BE49-F238E27FC236}">
                  <a16:creationId xmlns:a16="http://schemas.microsoft.com/office/drawing/2014/main" id="{F2FDF0EC-9CCD-F9AC-712D-18B90363B300}"/>
                </a:ext>
              </a:extLst>
            </p:cNvPr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43;p54">
              <a:extLst>
                <a:ext uri="{FF2B5EF4-FFF2-40B4-BE49-F238E27FC236}">
                  <a16:creationId xmlns:a16="http://schemas.microsoft.com/office/drawing/2014/main" id="{C68237A3-BE45-0185-ED9F-0C9391E9F83B}"/>
                </a:ext>
              </a:extLst>
            </p:cNvPr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44;p54">
              <a:extLst>
                <a:ext uri="{FF2B5EF4-FFF2-40B4-BE49-F238E27FC236}">
                  <a16:creationId xmlns:a16="http://schemas.microsoft.com/office/drawing/2014/main" id="{37462711-A011-5AA7-AAF2-46F2E704A2BC}"/>
                </a:ext>
              </a:extLst>
            </p:cNvPr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45;p54">
              <a:extLst>
                <a:ext uri="{FF2B5EF4-FFF2-40B4-BE49-F238E27FC236}">
                  <a16:creationId xmlns:a16="http://schemas.microsoft.com/office/drawing/2014/main" id="{EE7EF005-7F92-A35E-25AF-E1A1C6FDD28A}"/>
                </a:ext>
              </a:extLst>
            </p:cNvPr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46;p54">
              <a:extLst>
                <a:ext uri="{FF2B5EF4-FFF2-40B4-BE49-F238E27FC236}">
                  <a16:creationId xmlns:a16="http://schemas.microsoft.com/office/drawing/2014/main" id="{C633E732-7490-AA96-7AE7-7DA99EE3B71E}"/>
                </a:ext>
              </a:extLst>
            </p:cNvPr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47;p54">
              <a:extLst>
                <a:ext uri="{FF2B5EF4-FFF2-40B4-BE49-F238E27FC236}">
                  <a16:creationId xmlns:a16="http://schemas.microsoft.com/office/drawing/2014/main" id="{9A0C9B78-E69B-DD92-F8CB-379C6C77EB3C}"/>
                </a:ext>
              </a:extLst>
            </p:cNvPr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48;p54">
              <a:extLst>
                <a:ext uri="{FF2B5EF4-FFF2-40B4-BE49-F238E27FC236}">
                  <a16:creationId xmlns:a16="http://schemas.microsoft.com/office/drawing/2014/main" id="{A6D04D75-D608-9E08-2A4C-C5FEEDD0D20A}"/>
                </a:ext>
              </a:extLst>
            </p:cNvPr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49;p54">
              <a:extLst>
                <a:ext uri="{FF2B5EF4-FFF2-40B4-BE49-F238E27FC236}">
                  <a16:creationId xmlns:a16="http://schemas.microsoft.com/office/drawing/2014/main" id="{8117EE3A-894F-4567-3EA4-986087DB4349}"/>
                </a:ext>
              </a:extLst>
            </p:cNvPr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50;p54">
              <a:extLst>
                <a:ext uri="{FF2B5EF4-FFF2-40B4-BE49-F238E27FC236}">
                  <a16:creationId xmlns:a16="http://schemas.microsoft.com/office/drawing/2014/main" id="{16591B30-1057-A508-D36E-4B78F6FA3A36}"/>
                </a:ext>
              </a:extLst>
            </p:cNvPr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51;p54">
              <a:extLst>
                <a:ext uri="{FF2B5EF4-FFF2-40B4-BE49-F238E27FC236}">
                  <a16:creationId xmlns:a16="http://schemas.microsoft.com/office/drawing/2014/main" id="{9406D309-57EC-8053-9A8C-2005AB615A4B}"/>
                </a:ext>
              </a:extLst>
            </p:cNvPr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52;p54">
              <a:extLst>
                <a:ext uri="{FF2B5EF4-FFF2-40B4-BE49-F238E27FC236}">
                  <a16:creationId xmlns:a16="http://schemas.microsoft.com/office/drawing/2014/main" id="{3AF4FF43-7FDC-5AC1-8481-ACEA8B52A5A6}"/>
                </a:ext>
              </a:extLst>
            </p:cNvPr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53;p54">
              <a:extLst>
                <a:ext uri="{FF2B5EF4-FFF2-40B4-BE49-F238E27FC236}">
                  <a16:creationId xmlns:a16="http://schemas.microsoft.com/office/drawing/2014/main" id="{2662C037-82EE-913B-A494-47F1A4974A97}"/>
                </a:ext>
              </a:extLst>
            </p:cNvPr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54;p54">
              <a:extLst>
                <a:ext uri="{FF2B5EF4-FFF2-40B4-BE49-F238E27FC236}">
                  <a16:creationId xmlns:a16="http://schemas.microsoft.com/office/drawing/2014/main" id="{1B1465AD-71F1-C579-D9AE-1C09FC18271A}"/>
                </a:ext>
              </a:extLst>
            </p:cNvPr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55;p54">
              <a:extLst>
                <a:ext uri="{FF2B5EF4-FFF2-40B4-BE49-F238E27FC236}">
                  <a16:creationId xmlns:a16="http://schemas.microsoft.com/office/drawing/2014/main" id="{C80796B3-CE1F-DF11-7DCE-383620E95866}"/>
                </a:ext>
              </a:extLst>
            </p:cNvPr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56;p54">
              <a:extLst>
                <a:ext uri="{FF2B5EF4-FFF2-40B4-BE49-F238E27FC236}">
                  <a16:creationId xmlns:a16="http://schemas.microsoft.com/office/drawing/2014/main" id="{CB1224CF-8D95-F81D-70BA-61CE2D109886}"/>
                </a:ext>
              </a:extLst>
            </p:cNvPr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57;p54">
              <a:extLst>
                <a:ext uri="{FF2B5EF4-FFF2-40B4-BE49-F238E27FC236}">
                  <a16:creationId xmlns:a16="http://schemas.microsoft.com/office/drawing/2014/main" id="{D9906A85-6271-83AA-63E3-B02BA8D2003D}"/>
                </a:ext>
              </a:extLst>
            </p:cNvPr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58;p54">
              <a:extLst>
                <a:ext uri="{FF2B5EF4-FFF2-40B4-BE49-F238E27FC236}">
                  <a16:creationId xmlns:a16="http://schemas.microsoft.com/office/drawing/2014/main" id="{0EBEE392-3492-E452-811A-44B611E5A3FB}"/>
                </a:ext>
              </a:extLst>
            </p:cNvPr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59;p54">
              <a:extLst>
                <a:ext uri="{FF2B5EF4-FFF2-40B4-BE49-F238E27FC236}">
                  <a16:creationId xmlns:a16="http://schemas.microsoft.com/office/drawing/2014/main" id="{E89A5E92-32B0-F51A-049C-E78C78B9C170}"/>
                </a:ext>
              </a:extLst>
            </p:cNvPr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60;p54">
              <a:extLst>
                <a:ext uri="{FF2B5EF4-FFF2-40B4-BE49-F238E27FC236}">
                  <a16:creationId xmlns:a16="http://schemas.microsoft.com/office/drawing/2014/main" id="{7FCAE0B1-E5D6-1953-264F-054719C445F9}"/>
                </a:ext>
              </a:extLst>
            </p:cNvPr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61;p54">
              <a:extLst>
                <a:ext uri="{FF2B5EF4-FFF2-40B4-BE49-F238E27FC236}">
                  <a16:creationId xmlns:a16="http://schemas.microsoft.com/office/drawing/2014/main" id="{F12429EB-10F2-4679-B356-ED531EEC5D20}"/>
                </a:ext>
              </a:extLst>
            </p:cNvPr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62;p54">
              <a:extLst>
                <a:ext uri="{FF2B5EF4-FFF2-40B4-BE49-F238E27FC236}">
                  <a16:creationId xmlns:a16="http://schemas.microsoft.com/office/drawing/2014/main" id="{CC81F5E9-9565-75C6-3FFB-C576683D874B}"/>
                </a:ext>
              </a:extLst>
            </p:cNvPr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63;p54">
              <a:extLst>
                <a:ext uri="{FF2B5EF4-FFF2-40B4-BE49-F238E27FC236}">
                  <a16:creationId xmlns:a16="http://schemas.microsoft.com/office/drawing/2014/main" id="{D008E0C5-5EF6-2831-70C1-F81E29B902AC}"/>
                </a:ext>
              </a:extLst>
            </p:cNvPr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64;p54">
              <a:extLst>
                <a:ext uri="{FF2B5EF4-FFF2-40B4-BE49-F238E27FC236}">
                  <a16:creationId xmlns:a16="http://schemas.microsoft.com/office/drawing/2014/main" id="{1337DC8E-26B1-A101-2CAE-735630D9F6B3}"/>
                </a:ext>
              </a:extLst>
            </p:cNvPr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65;p54">
              <a:extLst>
                <a:ext uri="{FF2B5EF4-FFF2-40B4-BE49-F238E27FC236}">
                  <a16:creationId xmlns:a16="http://schemas.microsoft.com/office/drawing/2014/main" id="{B889EE15-8F0B-A5BC-CF61-CDCBBAB5863A}"/>
                </a:ext>
              </a:extLst>
            </p:cNvPr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66;p54">
              <a:extLst>
                <a:ext uri="{FF2B5EF4-FFF2-40B4-BE49-F238E27FC236}">
                  <a16:creationId xmlns:a16="http://schemas.microsoft.com/office/drawing/2014/main" id="{CE79A82B-CDC1-E804-614A-10776E49098C}"/>
                </a:ext>
              </a:extLst>
            </p:cNvPr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7829;p54">
            <a:extLst>
              <a:ext uri="{FF2B5EF4-FFF2-40B4-BE49-F238E27FC236}">
                <a16:creationId xmlns:a16="http://schemas.microsoft.com/office/drawing/2014/main" id="{4DE0EAFC-43F6-FBAA-9A52-D4EB0DC75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7957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Graduates are most likely to try new jobs.</a:t>
            </a:r>
            <a:br>
              <a:rPr lang="en-US"/>
            </a:br>
            <a:r>
              <a:rPr lang="en-US" sz="1600">
                <a:latin typeface="Raleway" pitchFamily="2" charset="77"/>
              </a:rPr>
              <a:t>Q5: Which educational level wants to look for a new job the most?</a:t>
            </a:r>
            <a:endParaRPr sz="1600">
              <a:latin typeface="Raleway" pitchFamily="2" charset="7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73743C6-C03B-653D-E49C-65814BD8C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3"/>
          <a:stretch/>
        </p:blipFill>
        <p:spPr bwMode="auto">
          <a:xfrm>
            <a:off x="1064791" y="1640069"/>
            <a:ext cx="7014417" cy="322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6D809A2-43AB-86DC-63A7-D7F563DFB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4" t="14846" r="76275" b="7905"/>
          <a:stretch/>
        </p:blipFill>
        <p:spPr bwMode="auto">
          <a:xfrm>
            <a:off x="1833124" y="2128838"/>
            <a:ext cx="895789" cy="254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5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1427356" y="1141049"/>
            <a:ext cx="6255834" cy="165354"/>
            <a:chOff x="3962000" y="4060525"/>
            <a:chExt cx="2324125" cy="1747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FC01338-CBBF-FFF9-D4D8-E5AB770A3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t="4182" r="1036" b="1937"/>
          <a:stretch/>
        </p:blipFill>
        <p:spPr bwMode="auto">
          <a:xfrm>
            <a:off x="2005783" y="1628960"/>
            <a:ext cx="6421667" cy="332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oogle Shape;8214;p59">
            <a:extLst>
              <a:ext uri="{FF2B5EF4-FFF2-40B4-BE49-F238E27FC236}">
                <a16:creationId xmlns:a16="http://schemas.microsoft.com/office/drawing/2014/main" id="{E53D7D67-4BB4-9A28-0BB3-986F0C3559DC}"/>
              </a:ext>
            </a:extLst>
          </p:cNvPr>
          <p:cNvCxnSpPr>
            <a:cxnSpLocks/>
          </p:cNvCxnSpPr>
          <p:nvPr/>
        </p:nvCxnSpPr>
        <p:spPr>
          <a:xfrm>
            <a:off x="716550" y="3185066"/>
            <a:ext cx="3246535" cy="0"/>
          </a:xfrm>
          <a:prstGeom prst="straightConnector1">
            <a:avLst/>
          </a:prstGeom>
          <a:noFill/>
          <a:ln w="254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lg" len="lg"/>
            <a:tailEnd type="oval" w="med" len="med"/>
          </a:ln>
        </p:spPr>
      </p:cxnSp>
      <p:sp>
        <p:nvSpPr>
          <p:cNvPr id="19" name="Google Shape;8217;p59">
            <a:extLst>
              <a:ext uri="{FF2B5EF4-FFF2-40B4-BE49-F238E27FC236}">
                <a16:creationId xmlns:a16="http://schemas.microsoft.com/office/drawing/2014/main" id="{C061063E-36CF-8F0C-12EF-5422B8B83790}"/>
              </a:ext>
            </a:extLst>
          </p:cNvPr>
          <p:cNvSpPr txBox="1"/>
          <p:nvPr/>
        </p:nvSpPr>
        <p:spPr>
          <a:xfrm>
            <a:off x="639648" y="2963663"/>
            <a:ext cx="1354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err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ast_new_job</a:t>
            </a:r>
            <a:endParaRPr lang="en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experience</a:t>
            </a:r>
            <a:endParaRPr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" name="Google Shape;8214;p59">
            <a:extLst>
              <a:ext uri="{FF2B5EF4-FFF2-40B4-BE49-F238E27FC236}">
                <a16:creationId xmlns:a16="http://schemas.microsoft.com/office/drawing/2014/main" id="{6A4B42AA-D929-3A3B-F34C-B69971F6842B}"/>
              </a:ext>
            </a:extLst>
          </p:cNvPr>
          <p:cNvCxnSpPr>
            <a:cxnSpLocks/>
          </p:cNvCxnSpPr>
          <p:nvPr/>
        </p:nvCxnSpPr>
        <p:spPr>
          <a:xfrm flipH="1">
            <a:off x="5546536" y="2240461"/>
            <a:ext cx="1603616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lg" len="lg"/>
            <a:tailEnd type="oval" w="med" len="med"/>
          </a:ln>
        </p:spPr>
      </p:cxnSp>
      <p:cxnSp>
        <p:nvCxnSpPr>
          <p:cNvPr id="23" name="Google Shape;8214;p59">
            <a:extLst>
              <a:ext uri="{FF2B5EF4-FFF2-40B4-BE49-F238E27FC236}">
                <a16:creationId xmlns:a16="http://schemas.microsoft.com/office/drawing/2014/main" id="{E17CA87A-BC4C-A920-7CEA-9D4B2D2F7C5A}"/>
              </a:ext>
            </a:extLst>
          </p:cNvPr>
          <p:cNvCxnSpPr>
            <a:cxnSpLocks/>
          </p:cNvCxnSpPr>
          <p:nvPr/>
        </p:nvCxnSpPr>
        <p:spPr>
          <a:xfrm flipH="1">
            <a:off x="5546536" y="3170858"/>
            <a:ext cx="1603616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lg" len="lg"/>
            <a:tailEnd type="oval" w="med" len="med"/>
          </a:ln>
        </p:spPr>
      </p:cxnSp>
      <p:cxnSp>
        <p:nvCxnSpPr>
          <p:cNvPr id="24" name="Google Shape;8214;p59">
            <a:extLst>
              <a:ext uri="{FF2B5EF4-FFF2-40B4-BE49-F238E27FC236}">
                <a16:creationId xmlns:a16="http://schemas.microsoft.com/office/drawing/2014/main" id="{974A8F5C-E6BD-B98F-C394-1F375C69E1E7}"/>
              </a:ext>
            </a:extLst>
          </p:cNvPr>
          <p:cNvCxnSpPr>
            <a:cxnSpLocks/>
          </p:cNvCxnSpPr>
          <p:nvPr/>
        </p:nvCxnSpPr>
        <p:spPr>
          <a:xfrm>
            <a:off x="716550" y="2120033"/>
            <a:ext cx="3246535" cy="0"/>
          </a:xfrm>
          <a:prstGeom prst="straightConnector1">
            <a:avLst/>
          </a:prstGeom>
          <a:noFill/>
          <a:ln w="254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lg" len="lg"/>
            <a:tailEnd type="oval" w="med" len="med"/>
          </a:ln>
        </p:spPr>
      </p:cxnSp>
      <p:sp>
        <p:nvSpPr>
          <p:cNvPr id="25" name="Google Shape;8217;p59">
            <a:extLst>
              <a:ext uri="{FF2B5EF4-FFF2-40B4-BE49-F238E27FC236}">
                <a16:creationId xmlns:a16="http://schemas.microsoft.com/office/drawing/2014/main" id="{BD50FEC5-131C-B9AF-8D21-26E4B14977BD}"/>
              </a:ext>
            </a:extLst>
          </p:cNvPr>
          <p:cNvSpPr txBox="1"/>
          <p:nvPr/>
        </p:nvSpPr>
        <p:spPr>
          <a:xfrm>
            <a:off x="639648" y="1898630"/>
            <a:ext cx="1354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CDI</a:t>
            </a:r>
            <a:endParaRPr lang="en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experience</a:t>
            </a:r>
            <a:endParaRPr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8217;p59">
            <a:extLst>
              <a:ext uri="{FF2B5EF4-FFF2-40B4-BE49-F238E27FC236}">
                <a16:creationId xmlns:a16="http://schemas.microsoft.com/office/drawing/2014/main" id="{4E2B8649-D5B6-9BC2-5AAC-AFACADA1337B}"/>
              </a:ext>
            </a:extLst>
          </p:cNvPr>
          <p:cNvSpPr txBox="1"/>
          <p:nvPr/>
        </p:nvSpPr>
        <p:spPr>
          <a:xfrm>
            <a:off x="5886226" y="2025932"/>
            <a:ext cx="1354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experience</a:t>
            </a:r>
            <a:endParaRPr lang="en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target</a:t>
            </a:r>
            <a:endParaRPr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8217;p59">
            <a:extLst>
              <a:ext uri="{FF2B5EF4-FFF2-40B4-BE49-F238E27FC236}">
                <a16:creationId xmlns:a16="http://schemas.microsoft.com/office/drawing/2014/main" id="{303B2EEC-FD22-7A99-673C-C4524745BF54}"/>
              </a:ext>
            </a:extLst>
          </p:cNvPr>
          <p:cNvSpPr txBox="1"/>
          <p:nvPr/>
        </p:nvSpPr>
        <p:spPr>
          <a:xfrm>
            <a:off x="5880503" y="2994059"/>
            <a:ext cx="1354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last_new_job</a:t>
            </a:r>
            <a:endParaRPr lang="en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target</a:t>
            </a:r>
            <a:endParaRPr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11" name="Google Shape;7829;p54">
            <a:extLst>
              <a:ext uri="{FF2B5EF4-FFF2-40B4-BE49-F238E27FC236}">
                <a16:creationId xmlns:a16="http://schemas.microsoft.com/office/drawing/2014/main" id="{C5D1D4B6-354B-C360-FD2C-739F3E971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65714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Numerical attributes correlation</a:t>
            </a:r>
            <a:br>
              <a:rPr lang="en-US"/>
            </a:br>
            <a:r>
              <a:rPr lang="en-US" sz="1600">
                <a:latin typeface="Raleway" pitchFamily="2" charset="77"/>
              </a:rPr>
              <a:t>Q6: Which are the key factors that affect the trainees’ decision?</a:t>
            </a:r>
            <a:endParaRPr sz="160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918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9" name="Google Shape;7359;p47"/>
          <p:cNvSpPr/>
          <p:nvPr/>
        </p:nvSpPr>
        <p:spPr>
          <a:xfrm>
            <a:off x="2521324" y="937644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0" name="Google Shape;7360;p47"/>
          <p:cNvSpPr/>
          <p:nvPr/>
        </p:nvSpPr>
        <p:spPr>
          <a:xfrm>
            <a:off x="3516407" y="3637954"/>
            <a:ext cx="2190938" cy="212"/>
          </a:xfrm>
          <a:custGeom>
            <a:avLst/>
            <a:gdLst/>
            <a:ahLst/>
            <a:cxnLst/>
            <a:rect l="l" t="t" r="r" b="b"/>
            <a:pathLst>
              <a:path w="10409" h="1" fill="none" extrusionOk="0">
                <a:moveTo>
                  <a:pt x="1" y="0"/>
                </a:moveTo>
                <a:lnTo>
                  <a:pt x="10408" y="0"/>
                </a:lnTo>
              </a:path>
            </a:pathLst>
          </a:custGeom>
          <a:noFill/>
          <a:ln w="3850" cap="flat" cmpd="sng">
            <a:solidFill>
              <a:srgbClr val="92807D"/>
            </a:solidFill>
            <a:prstDash val="solid"/>
            <a:miter lim="11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1" name="Google Shape;7361;p47"/>
          <p:cNvSpPr txBox="1">
            <a:spLocks noGrp="1"/>
          </p:cNvSpPr>
          <p:nvPr>
            <p:ph type="title"/>
          </p:nvPr>
        </p:nvSpPr>
        <p:spPr>
          <a:xfrm>
            <a:off x="2762664" y="2148064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7363" name="Google Shape;7363;p47"/>
          <p:cNvSpPr/>
          <p:nvPr/>
        </p:nvSpPr>
        <p:spPr>
          <a:xfrm>
            <a:off x="2252104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4" name="Google Shape;7364;p47"/>
          <p:cNvSpPr txBox="1">
            <a:spLocks noGrp="1"/>
          </p:cNvSpPr>
          <p:nvPr>
            <p:ph type="title" idx="2"/>
          </p:nvPr>
        </p:nvSpPr>
        <p:spPr>
          <a:xfrm>
            <a:off x="3844116" y="1334136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365" name="Google Shape;7365;p47"/>
          <p:cNvSpPr/>
          <p:nvPr/>
        </p:nvSpPr>
        <p:spPr>
          <a:xfrm>
            <a:off x="6004429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47"/>
          <p:cNvGrpSpPr/>
          <p:nvPr/>
        </p:nvGrpSpPr>
        <p:grpSpPr>
          <a:xfrm>
            <a:off x="3117056" y="2933502"/>
            <a:ext cx="2918493" cy="528037"/>
            <a:chOff x="4025278" y="4641675"/>
            <a:chExt cx="2283105" cy="528037"/>
          </a:xfrm>
        </p:grpSpPr>
        <p:sp>
          <p:nvSpPr>
            <p:cNvPr id="7367" name="Google Shape;7367;p47"/>
            <p:cNvSpPr/>
            <p:nvPr/>
          </p:nvSpPr>
          <p:spPr>
            <a:xfrm>
              <a:off x="4866425" y="5008562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47"/>
            <p:cNvSpPr/>
            <p:nvPr/>
          </p:nvSpPr>
          <p:spPr>
            <a:xfrm>
              <a:off x="4235075" y="5005192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47"/>
            <p:cNvSpPr/>
            <p:nvPr/>
          </p:nvSpPr>
          <p:spPr>
            <a:xfrm>
              <a:off x="5733483" y="501534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47"/>
            <p:cNvSpPr/>
            <p:nvPr/>
          </p:nvSpPr>
          <p:spPr>
            <a:xfrm>
              <a:off x="4025278" y="5010619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47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47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47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47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47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47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47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47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47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47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47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47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47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47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47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47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47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47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47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47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47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47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47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47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47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47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47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47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47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47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47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47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47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47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47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62;p47">
            <a:extLst>
              <a:ext uri="{FF2B5EF4-FFF2-40B4-BE49-F238E27FC236}">
                <a16:creationId xmlns:a16="http://schemas.microsoft.com/office/drawing/2014/main" id="{C487E6E6-0F21-2C16-AEE0-9C736A19CA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0329" y="3592039"/>
            <a:ext cx="28641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Try different types of model to predict the labels.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233666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5" name="Google Shape;7605;p5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14820" y="1798666"/>
            <a:ext cx="863675" cy="8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7" name="Google Shape;7607;p52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758851" y="2965439"/>
            <a:ext cx="863675" cy="8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6" name="Google Shape;7606;p52"/>
          <p:cNvSpPr txBox="1">
            <a:spLocks noGrp="1"/>
          </p:cNvSpPr>
          <p:nvPr>
            <p:ph type="title" idx="14"/>
          </p:nvPr>
        </p:nvSpPr>
        <p:spPr>
          <a:xfrm>
            <a:off x="777234" y="3010439"/>
            <a:ext cx="825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7608" name="Google Shape;7608;p52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4614820" y="2982498"/>
            <a:ext cx="863675" cy="85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9" name="Google Shape;7609;p52"/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758851" y="1798666"/>
            <a:ext cx="863675" cy="8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0" name="Google Shape;7610;p52"/>
          <p:cNvSpPr txBox="1">
            <a:spLocks noGrp="1"/>
          </p:cNvSpPr>
          <p:nvPr>
            <p:ph type="title"/>
          </p:nvPr>
        </p:nvSpPr>
        <p:spPr>
          <a:xfrm>
            <a:off x="716550" y="65679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Algorithm</a:t>
            </a:r>
            <a:endParaRPr/>
          </a:p>
        </p:txBody>
      </p:sp>
      <p:sp>
        <p:nvSpPr>
          <p:cNvPr id="7759" name="Google Shape;7759;p52"/>
          <p:cNvSpPr txBox="1">
            <a:spLocks noGrp="1"/>
          </p:cNvSpPr>
          <p:nvPr>
            <p:ph type="subTitle" idx="1"/>
          </p:nvPr>
        </p:nvSpPr>
        <p:spPr>
          <a:xfrm>
            <a:off x="1730911" y="3237989"/>
            <a:ext cx="20436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Logistic Regression</a:t>
            </a:r>
          </a:p>
        </p:txBody>
      </p:sp>
      <p:sp>
        <p:nvSpPr>
          <p:cNvPr id="7760" name="Google Shape;7760;p52"/>
          <p:cNvSpPr txBox="1">
            <a:spLocks noGrp="1"/>
          </p:cNvSpPr>
          <p:nvPr>
            <p:ph type="subTitle" idx="2"/>
          </p:nvPr>
        </p:nvSpPr>
        <p:spPr>
          <a:xfrm>
            <a:off x="5724712" y="3237989"/>
            <a:ext cx="2562554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Decision Tree Classifier</a:t>
            </a:r>
          </a:p>
        </p:txBody>
      </p:sp>
      <p:sp>
        <p:nvSpPr>
          <p:cNvPr id="7761" name="Google Shape;7761;p52"/>
          <p:cNvSpPr txBox="1">
            <a:spLocks noGrp="1"/>
          </p:cNvSpPr>
          <p:nvPr>
            <p:ph type="subTitle" idx="3"/>
          </p:nvPr>
        </p:nvSpPr>
        <p:spPr>
          <a:xfrm>
            <a:off x="1730911" y="2038216"/>
            <a:ext cx="2364947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 Neareast Neighbors</a:t>
            </a:r>
            <a:endParaRPr lang="en-VN" sz="2200"/>
          </a:p>
        </p:txBody>
      </p:sp>
      <p:sp>
        <p:nvSpPr>
          <p:cNvPr id="7762" name="Google Shape;7762;p52"/>
          <p:cNvSpPr txBox="1">
            <a:spLocks noGrp="1"/>
          </p:cNvSpPr>
          <p:nvPr>
            <p:ph type="subTitle" idx="4"/>
          </p:nvPr>
        </p:nvSpPr>
        <p:spPr>
          <a:xfrm>
            <a:off x="5724712" y="1955266"/>
            <a:ext cx="25625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Optimized Logistic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Regression with PCA</a:t>
            </a:r>
            <a:endParaRPr/>
          </a:p>
        </p:txBody>
      </p:sp>
      <p:sp>
        <p:nvSpPr>
          <p:cNvPr id="7767" name="Google Shape;7767;p52"/>
          <p:cNvSpPr txBox="1">
            <a:spLocks noGrp="1"/>
          </p:cNvSpPr>
          <p:nvPr>
            <p:ph type="title" idx="9"/>
          </p:nvPr>
        </p:nvSpPr>
        <p:spPr>
          <a:xfrm>
            <a:off x="758851" y="1844077"/>
            <a:ext cx="8637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768" name="Google Shape;7768;p52"/>
          <p:cNvSpPr txBox="1">
            <a:spLocks noGrp="1"/>
          </p:cNvSpPr>
          <p:nvPr>
            <p:ph type="title" idx="13"/>
          </p:nvPr>
        </p:nvSpPr>
        <p:spPr>
          <a:xfrm>
            <a:off x="4624358" y="1843666"/>
            <a:ext cx="8637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69" name="Google Shape;7769;p52"/>
          <p:cNvSpPr txBox="1">
            <a:spLocks noGrp="1"/>
          </p:cNvSpPr>
          <p:nvPr>
            <p:ph type="title" idx="15"/>
          </p:nvPr>
        </p:nvSpPr>
        <p:spPr>
          <a:xfrm>
            <a:off x="4633707" y="3010439"/>
            <a:ext cx="825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" name="Google Shape;7311;p4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-5399976">
            <a:off x="941220" y="-249261"/>
            <a:ext cx="1273881" cy="28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-556818" y="251306"/>
            <a:ext cx="439830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KNN</a:t>
            </a:r>
            <a:endParaRPr sz="8000"/>
          </a:p>
        </p:txBody>
      </p:sp>
      <p:sp>
        <p:nvSpPr>
          <p:cNvPr id="7313" name="Google Shape;7313;p45"/>
          <p:cNvSpPr txBox="1">
            <a:spLocks noGrp="1"/>
          </p:cNvSpPr>
          <p:nvPr>
            <p:ph type="body" idx="1"/>
          </p:nvPr>
        </p:nvSpPr>
        <p:spPr>
          <a:xfrm>
            <a:off x="4618118" y="3017738"/>
            <a:ext cx="4210884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400"/>
              </a:spcAft>
            </a:pPr>
            <a:r>
              <a:rPr lang="en-US"/>
              <a:t>One of the simplest algorithms to learn</a:t>
            </a:r>
          </a:p>
          <a:p>
            <a:pPr marL="285750" indent="-285750" algn="l">
              <a:spcAft>
                <a:spcPts val="400"/>
              </a:spcAft>
            </a:pPr>
            <a:r>
              <a:rPr lang="en-US"/>
              <a:t>Supervised learning method that can be used for classification and regression</a:t>
            </a:r>
          </a:p>
          <a:p>
            <a:pPr marL="285750" indent="-285750" algn="l">
              <a:spcAft>
                <a:spcPts val="400"/>
              </a:spcAft>
            </a:pPr>
            <a:r>
              <a:rPr lang="en-US"/>
              <a:t>Works based on the number of nearest neighbors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84DC64-F3C6-B73B-C466-97FFE6FF4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89" y="2578526"/>
            <a:ext cx="3642975" cy="224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A6EA4-5462-8A5D-0DB0-B0BBCC389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368" y="537674"/>
            <a:ext cx="3642975" cy="2216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14" name="Google Shape;7314;p45"/>
          <p:cNvSpPr/>
          <p:nvPr/>
        </p:nvSpPr>
        <p:spPr>
          <a:xfrm rot="12317032" flipH="1">
            <a:off x="102847" y="4506122"/>
            <a:ext cx="738022" cy="42192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2196498" flipH="1">
            <a:off x="8126375" y="357795"/>
            <a:ext cx="904587" cy="517148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7608;p52">
            <a:extLst>
              <a:ext uri="{FF2B5EF4-FFF2-40B4-BE49-F238E27FC236}">
                <a16:creationId xmlns:a16="http://schemas.microsoft.com/office/drawing/2014/main" id="{DF904A6D-241C-6F40-A61C-605477C3786A}"/>
              </a:ext>
            </a:extLst>
          </p:cNvPr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7127837" y="2148364"/>
            <a:ext cx="1450831" cy="4233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AE078-5AE2-9D97-3B8A-432DA8EB0D25}"/>
              </a:ext>
            </a:extLst>
          </p:cNvPr>
          <p:cNvSpPr txBox="1"/>
          <p:nvPr/>
        </p:nvSpPr>
        <p:spPr>
          <a:xfrm>
            <a:off x="6539593" y="2190780"/>
            <a:ext cx="260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aleway" pitchFamily="2" charset="0"/>
              </a:rPr>
              <a:t>accuracy</a:t>
            </a:r>
          </a:p>
        </p:txBody>
      </p:sp>
      <p:pic>
        <p:nvPicPr>
          <p:cNvPr id="9" name="Google Shape;7608;p52">
            <a:extLst>
              <a:ext uri="{FF2B5EF4-FFF2-40B4-BE49-F238E27FC236}">
                <a16:creationId xmlns:a16="http://schemas.microsoft.com/office/drawing/2014/main" id="{F90FAF42-C10A-BBE2-33F0-215D6F531570}"/>
              </a:ext>
            </a:extLst>
          </p:cNvPr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2263455" y="2578526"/>
            <a:ext cx="1802309" cy="653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02506-ABF5-E2F5-2404-7015C24A3247}"/>
              </a:ext>
            </a:extLst>
          </p:cNvPr>
          <p:cNvSpPr txBox="1"/>
          <p:nvPr/>
        </p:nvSpPr>
        <p:spPr>
          <a:xfrm>
            <a:off x="2125894" y="2646482"/>
            <a:ext cx="207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aleway" pitchFamily="2" charset="0"/>
              </a:rPr>
              <a:t>mean absolute error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577;p65">
            <a:extLst>
              <a:ext uri="{FF2B5EF4-FFF2-40B4-BE49-F238E27FC236}">
                <a16:creationId xmlns:a16="http://schemas.microsoft.com/office/drawing/2014/main" id="{0637BF83-7CB6-F2CB-F787-AE65116B17A9}"/>
              </a:ext>
            </a:extLst>
          </p:cNvPr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1500560">
            <a:off x="4904054" y="1376047"/>
            <a:ext cx="2654818" cy="155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1" name="Google Shape;7311;p45"/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-5399976">
            <a:off x="1669640" y="-1542018"/>
            <a:ext cx="907463" cy="53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602837" y="236381"/>
            <a:ext cx="751279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Logistic Regression</a:t>
            </a:r>
            <a:endParaRPr sz="5000"/>
          </a:p>
        </p:txBody>
      </p:sp>
      <p:sp>
        <p:nvSpPr>
          <p:cNvPr id="7313" name="Google Shape;7313;p45"/>
          <p:cNvSpPr txBox="1">
            <a:spLocks noGrp="1"/>
          </p:cNvSpPr>
          <p:nvPr>
            <p:ph type="body" idx="1"/>
          </p:nvPr>
        </p:nvSpPr>
        <p:spPr>
          <a:xfrm>
            <a:off x="464300" y="1776278"/>
            <a:ext cx="3318145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/>
              <a:t>Supervised learning method, used for binary classification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Run faster than KNN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Show the linear coefficients of random variables.</a:t>
            </a:r>
          </a:p>
        </p:txBody>
      </p:sp>
      <p:sp>
        <p:nvSpPr>
          <p:cNvPr id="7314" name="Google Shape;7314;p45"/>
          <p:cNvSpPr/>
          <p:nvPr/>
        </p:nvSpPr>
        <p:spPr>
          <a:xfrm rot="11340388" flipH="1">
            <a:off x="38622" y="4418300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1340388" flipH="1">
            <a:off x="8043920" y="482255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7311;p45">
            <a:extLst>
              <a:ext uri="{FF2B5EF4-FFF2-40B4-BE49-F238E27FC236}">
                <a16:creationId xmlns:a16="http://schemas.microsoft.com/office/drawing/2014/main" id="{CA3B4B94-9F8E-10E1-3D20-F5C6D5475B55}"/>
              </a:ext>
            </a:extLst>
          </p:cNvPr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5400000">
            <a:off x="3295840" y="-1476530"/>
            <a:ext cx="907463" cy="53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579;p65">
            <a:extLst>
              <a:ext uri="{FF2B5EF4-FFF2-40B4-BE49-F238E27FC236}">
                <a16:creationId xmlns:a16="http://schemas.microsoft.com/office/drawing/2014/main" id="{1822DC08-B58A-EB85-D9A5-9786D57E1CB9}"/>
              </a:ext>
            </a:extLst>
          </p:cNvPr>
          <p:cNvSpPr txBox="1">
            <a:spLocks/>
          </p:cNvSpPr>
          <p:nvPr/>
        </p:nvSpPr>
        <p:spPr>
          <a:xfrm>
            <a:off x="3782445" y="1858804"/>
            <a:ext cx="4898036" cy="101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1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n-US" sz="7000"/>
              <a:t>75%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15F89-3867-E709-1C93-660C5FC6A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232" y="3064497"/>
            <a:ext cx="3994355" cy="1403422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1165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" name="Google Shape;7311;p4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-5399976">
            <a:off x="1669640" y="-1542018"/>
            <a:ext cx="907463" cy="53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602837" y="236381"/>
            <a:ext cx="751279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Logistic Regression</a:t>
            </a:r>
            <a:endParaRPr sz="5000"/>
          </a:p>
        </p:txBody>
      </p:sp>
      <p:sp>
        <p:nvSpPr>
          <p:cNvPr id="7314" name="Google Shape;7314;p45"/>
          <p:cNvSpPr/>
          <p:nvPr/>
        </p:nvSpPr>
        <p:spPr>
          <a:xfrm rot="11340388" flipH="1">
            <a:off x="38622" y="4418300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1340388" flipH="1">
            <a:off x="8043920" y="482255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7311;p45">
            <a:extLst>
              <a:ext uri="{FF2B5EF4-FFF2-40B4-BE49-F238E27FC236}">
                <a16:creationId xmlns:a16="http://schemas.microsoft.com/office/drawing/2014/main" id="{CA3B4B94-9F8E-10E1-3D20-F5C6D5475B55}"/>
              </a:ext>
            </a:extLst>
          </p:cNvPr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5400000">
            <a:off x="3295840" y="-1476530"/>
            <a:ext cx="907463" cy="53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2204E4-5C1F-0E8F-87E1-F1A71D069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84" y="1714059"/>
            <a:ext cx="2474510" cy="308654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E22BF-8132-4E82-F477-55F6D869A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864" y="1714059"/>
            <a:ext cx="2514656" cy="2971366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55020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" name="Google Shape;7311;p4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-5399976">
            <a:off x="941220" y="-249261"/>
            <a:ext cx="1273881" cy="28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-556818" y="251306"/>
            <a:ext cx="439830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PCA</a:t>
            </a:r>
            <a:endParaRPr sz="8000"/>
          </a:p>
        </p:txBody>
      </p:sp>
      <p:sp>
        <p:nvSpPr>
          <p:cNvPr id="7313" name="Google Shape;7313;p45"/>
          <p:cNvSpPr txBox="1">
            <a:spLocks noGrp="1"/>
          </p:cNvSpPr>
          <p:nvPr>
            <p:ph type="body" idx="1"/>
          </p:nvPr>
        </p:nvSpPr>
        <p:spPr>
          <a:xfrm>
            <a:off x="472464" y="1987106"/>
            <a:ext cx="35362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/>
              <a:t>Principal components Analysis, reduces dimensionality in big data set.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Extract a smaller set that still contains most of the information</a:t>
            </a:r>
          </a:p>
        </p:txBody>
      </p:sp>
      <p:sp>
        <p:nvSpPr>
          <p:cNvPr id="7314" name="Google Shape;7314;p45"/>
          <p:cNvSpPr/>
          <p:nvPr/>
        </p:nvSpPr>
        <p:spPr>
          <a:xfrm rot="11340388" flipH="1">
            <a:off x="38622" y="4418300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1340388" flipH="1">
            <a:off x="8043920" y="482255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9" name="Google Shape;8459;p63">
            <a:extLst>
              <a:ext uri="{FF2B5EF4-FFF2-40B4-BE49-F238E27FC236}">
                <a16:creationId xmlns:a16="http://schemas.microsoft.com/office/drawing/2014/main" id="{44283373-9AAD-D354-9FDE-B15ED0017566}"/>
              </a:ext>
            </a:extLst>
          </p:cNvPr>
          <p:cNvGrpSpPr/>
          <p:nvPr/>
        </p:nvGrpSpPr>
        <p:grpSpPr>
          <a:xfrm rot="17362228" flipH="1">
            <a:off x="3813119" y="619225"/>
            <a:ext cx="315239" cy="975270"/>
            <a:chOff x="3724475" y="249200"/>
            <a:chExt cx="437225" cy="1352475"/>
          </a:xfrm>
        </p:grpSpPr>
        <p:sp>
          <p:nvSpPr>
            <p:cNvPr id="7320" name="Google Shape;8460;p63">
              <a:extLst>
                <a:ext uri="{FF2B5EF4-FFF2-40B4-BE49-F238E27FC236}">
                  <a16:creationId xmlns:a16="http://schemas.microsoft.com/office/drawing/2014/main" id="{1E6D19ED-B2A0-16ED-4740-6CE87BD84A7C}"/>
                </a:ext>
              </a:extLst>
            </p:cNvPr>
            <p:cNvSpPr/>
            <p:nvPr/>
          </p:nvSpPr>
          <p:spPr>
            <a:xfrm>
              <a:off x="3724475" y="249200"/>
              <a:ext cx="437225" cy="1283600"/>
            </a:xfrm>
            <a:custGeom>
              <a:avLst/>
              <a:gdLst/>
              <a:ahLst/>
              <a:cxnLst/>
              <a:rect l="l" t="t" r="r" b="b"/>
              <a:pathLst>
                <a:path w="17489" h="51344" extrusionOk="0">
                  <a:moveTo>
                    <a:pt x="4390" y="50153"/>
                  </a:moveTo>
                  <a:cubicBezTo>
                    <a:pt x="3012" y="49475"/>
                    <a:pt x="1752" y="48612"/>
                    <a:pt x="771" y="47234"/>
                  </a:cubicBezTo>
                  <a:cubicBezTo>
                    <a:pt x="1" y="46137"/>
                    <a:pt x="211" y="45273"/>
                    <a:pt x="1191" y="44526"/>
                  </a:cubicBezTo>
                  <a:cubicBezTo>
                    <a:pt x="2242" y="43708"/>
                    <a:pt x="3129" y="43942"/>
                    <a:pt x="4063" y="44759"/>
                  </a:cubicBezTo>
                  <a:cubicBezTo>
                    <a:pt x="4740" y="45319"/>
                    <a:pt x="5441" y="45856"/>
                    <a:pt x="6164" y="46347"/>
                  </a:cubicBezTo>
                  <a:cubicBezTo>
                    <a:pt x="6631" y="46674"/>
                    <a:pt x="6842" y="46557"/>
                    <a:pt x="6818" y="45903"/>
                  </a:cubicBezTo>
                  <a:cubicBezTo>
                    <a:pt x="6771" y="43942"/>
                    <a:pt x="6888" y="41981"/>
                    <a:pt x="6678" y="39996"/>
                  </a:cubicBezTo>
                  <a:cubicBezTo>
                    <a:pt x="6305" y="36330"/>
                    <a:pt x="6258" y="32618"/>
                    <a:pt x="6491" y="28906"/>
                  </a:cubicBezTo>
                  <a:cubicBezTo>
                    <a:pt x="6701" y="25870"/>
                    <a:pt x="6888" y="22812"/>
                    <a:pt x="7425" y="19800"/>
                  </a:cubicBezTo>
                  <a:cubicBezTo>
                    <a:pt x="7845" y="17372"/>
                    <a:pt x="8406" y="14943"/>
                    <a:pt x="9153" y="12585"/>
                  </a:cubicBezTo>
                  <a:cubicBezTo>
                    <a:pt x="10087" y="9807"/>
                    <a:pt x="11021" y="7052"/>
                    <a:pt x="12188" y="4413"/>
                  </a:cubicBezTo>
                  <a:cubicBezTo>
                    <a:pt x="12819" y="2849"/>
                    <a:pt x="13893" y="1518"/>
                    <a:pt x="15247" y="561"/>
                  </a:cubicBezTo>
                  <a:cubicBezTo>
                    <a:pt x="16087" y="1"/>
                    <a:pt x="16601" y="71"/>
                    <a:pt x="17021" y="678"/>
                  </a:cubicBezTo>
                  <a:cubicBezTo>
                    <a:pt x="17465" y="1285"/>
                    <a:pt x="17418" y="2382"/>
                    <a:pt x="16905" y="3083"/>
                  </a:cubicBezTo>
                  <a:cubicBezTo>
                    <a:pt x="16508" y="3643"/>
                    <a:pt x="16041" y="4133"/>
                    <a:pt x="15644" y="4740"/>
                  </a:cubicBezTo>
                  <a:cubicBezTo>
                    <a:pt x="15387" y="5161"/>
                    <a:pt x="15177" y="5581"/>
                    <a:pt x="14990" y="6048"/>
                  </a:cubicBezTo>
                  <a:cubicBezTo>
                    <a:pt x="14640" y="6982"/>
                    <a:pt x="14336" y="7916"/>
                    <a:pt x="13893" y="8803"/>
                  </a:cubicBezTo>
                  <a:cubicBezTo>
                    <a:pt x="13005" y="10577"/>
                    <a:pt x="12562" y="12562"/>
                    <a:pt x="11978" y="14500"/>
                  </a:cubicBezTo>
                  <a:cubicBezTo>
                    <a:pt x="11698" y="15364"/>
                    <a:pt x="11394" y="16251"/>
                    <a:pt x="11161" y="17138"/>
                  </a:cubicBezTo>
                  <a:cubicBezTo>
                    <a:pt x="10531" y="19403"/>
                    <a:pt x="10180" y="21738"/>
                    <a:pt x="10157" y="24073"/>
                  </a:cubicBezTo>
                  <a:cubicBezTo>
                    <a:pt x="10134" y="25333"/>
                    <a:pt x="10017" y="26571"/>
                    <a:pt x="9830" y="27832"/>
                  </a:cubicBezTo>
                  <a:cubicBezTo>
                    <a:pt x="9760" y="28602"/>
                    <a:pt x="9737" y="29396"/>
                    <a:pt x="9760" y="30190"/>
                  </a:cubicBezTo>
                  <a:cubicBezTo>
                    <a:pt x="9783" y="30797"/>
                    <a:pt x="9737" y="31427"/>
                    <a:pt x="9620" y="32058"/>
                  </a:cubicBezTo>
                  <a:cubicBezTo>
                    <a:pt x="9457" y="32758"/>
                    <a:pt x="9760" y="33459"/>
                    <a:pt x="9760" y="34159"/>
                  </a:cubicBezTo>
                  <a:cubicBezTo>
                    <a:pt x="9783" y="35957"/>
                    <a:pt x="9807" y="37755"/>
                    <a:pt x="9970" y="39552"/>
                  </a:cubicBezTo>
                  <a:cubicBezTo>
                    <a:pt x="10087" y="41771"/>
                    <a:pt x="10344" y="43989"/>
                    <a:pt x="10717" y="46207"/>
                  </a:cubicBezTo>
                  <a:cubicBezTo>
                    <a:pt x="10787" y="46487"/>
                    <a:pt x="10694" y="46884"/>
                    <a:pt x="11021" y="46977"/>
                  </a:cubicBezTo>
                  <a:cubicBezTo>
                    <a:pt x="11301" y="47071"/>
                    <a:pt x="11371" y="46720"/>
                    <a:pt x="11534" y="46510"/>
                  </a:cubicBezTo>
                  <a:cubicBezTo>
                    <a:pt x="12445" y="45343"/>
                    <a:pt x="13356" y="44152"/>
                    <a:pt x="14290" y="42985"/>
                  </a:cubicBezTo>
                  <a:cubicBezTo>
                    <a:pt x="14897" y="42237"/>
                    <a:pt x="15714" y="42167"/>
                    <a:pt x="16508" y="42354"/>
                  </a:cubicBezTo>
                  <a:cubicBezTo>
                    <a:pt x="17068" y="42471"/>
                    <a:pt x="17488" y="43358"/>
                    <a:pt x="17372" y="44105"/>
                  </a:cubicBezTo>
                  <a:cubicBezTo>
                    <a:pt x="17348" y="44526"/>
                    <a:pt x="17208" y="44923"/>
                    <a:pt x="16975" y="45296"/>
                  </a:cubicBezTo>
                  <a:cubicBezTo>
                    <a:pt x="15597" y="47304"/>
                    <a:pt x="14149" y="49242"/>
                    <a:pt x="12609" y="51063"/>
                  </a:cubicBezTo>
                  <a:cubicBezTo>
                    <a:pt x="12468" y="51180"/>
                    <a:pt x="12328" y="51273"/>
                    <a:pt x="12165" y="51343"/>
                  </a:cubicBezTo>
                  <a:cubicBezTo>
                    <a:pt x="12142" y="50830"/>
                    <a:pt x="12142" y="50316"/>
                    <a:pt x="12165" y="49802"/>
                  </a:cubicBezTo>
                  <a:cubicBezTo>
                    <a:pt x="12212" y="49359"/>
                    <a:pt x="12375" y="48938"/>
                    <a:pt x="12842" y="49079"/>
                  </a:cubicBezTo>
                  <a:cubicBezTo>
                    <a:pt x="13029" y="49125"/>
                    <a:pt x="13192" y="49429"/>
                    <a:pt x="13286" y="49032"/>
                  </a:cubicBezTo>
                  <a:cubicBezTo>
                    <a:pt x="13356" y="48822"/>
                    <a:pt x="13309" y="48565"/>
                    <a:pt x="13146" y="48401"/>
                  </a:cubicBezTo>
                  <a:cubicBezTo>
                    <a:pt x="12982" y="48215"/>
                    <a:pt x="12749" y="48145"/>
                    <a:pt x="12492" y="48191"/>
                  </a:cubicBezTo>
                  <a:cubicBezTo>
                    <a:pt x="11861" y="48191"/>
                    <a:pt x="11208" y="48238"/>
                    <a:pt x="10577" y="48331"/>
                  </a:cubicBezTo>
                  <a:cubicBezTo>
                    <a:pt x="10180" y="48401"/>
                    <a:pt x="10017" y="48331"/>
                    <a:pt x="9923" y="47911"/>
                  </a:cubicBezTo>
                  <a:cubicBezTo>
                    <a:pt x="9783" y="47234"/>
                    <a:pt x="9340" y="46697"/>
                    <a:pt x="9223" y="45997"/>
                  </a:cubicBezTo>
                  <a:cubicBezTo>
                    <a:pt x="9176" y="45646"/>
                    <a:pt x="8943" y="45600"/>
                    <a:pt x="8686" y="45763"/>
                  </a:cubicBezTo>
                  <a:cubicBezTo>
                    <a:pt x="8476" y="45856"/>
                    <a:pt x="8382" y="46137"/>
                    <a:pt x="8523" y="46323"/>
                  </a:cubicBezTo>
                  <a:cubicBezTo>
                    <a:pt x="8616" y="46487"/>
                    <a:pt x="8686" y="46674"/>
                    <a:pt x="8756" y="46837"/>
                  </a:cubicBezTo>
                  <a:cubicBezTo>
                    <a:pt x="8826" y="47024"/>
                    <a:pt x="8779" y="47234"/>
                    <a:pt x="8616" y="47374"/>
                  </a:cubicBezTo>
                  <a:cubicBezTo>
                    <a:pt x="8499" y="47444"/>
                    <a:pt x="8382" y="47351"/>
                    <a:pt x="8266" y="47281"/>
                  </a:cubicBezTo>
                  <a:cubicBezTo>
                    <a:pt x="8102" y="47164"/>
                    <a:pt x="8009" y="47001"/>
                    <a:pt x="7962" y="46837"/>
                  </a:cubicBezTo>
                  <a:cubicBezTo>
                    <a:pt x="7845" y="46487"/>
                    <a:pt x="7659" y="46627"/>
                    <a:pt x="7495" y="46790"/>
                  </a:cubicBezTo>
                  <a:cubicBezTo>
                    <a:pt x="7379" y="46930"/>
                    <a:pt x="7285" y="47094"/>
                    <a:pt x="7238" y="47257"/>
                  </a:cubicBezTo>
                  <a:cubicBezTo>
                    <a:pt x="7122" y="47724"/>
                    <a:pt x="6912" y="47631"/>
                    <a:pt x="6631" y="47538"/>
                  </a:cubicBezTo>
                  <a:cubicBezTo>
                    <a:pt x="6211" y="47351"/>
                    <a:pt x="5838" y="47071"/>
                    <a:pt x="5581" y="46720"/>
                  </a:cubicBezTo>
                  <a:cubicBezTo>
                    <a:pt x="5441" y="46580"/>
                    <a:pt x="5254" y="46487"/>
                    <a:pt x="5137" y="46674"/>
                  </a:cubicBezTo>
                  <a:cubicBezTo>
                    <a:pt x="4997" y="46977"/>
                    <a:pt x="4787" y="47281"/>
                    <a:pt x="4927" y="47654"/>
                  </a:cubicBezTo>
                  <a:cubicBezTo>
                    <a:pt x="5067" y="48028"/>
                    <a:pt x="5301" y="47888"/>
                    <a:pt x="5534" y="47794"/>
                  </a:cubicBezTo>
                  <a:cubicBezTo>
                    <a:pt x="5674" y="47724"/>
                    <a:pt x="5861" y="47678"/>
                    <a:pt x="5908" y="47958"/>
                  </a:cubicBezTo>
                  <a:cubicBezTo>
                    <a:pt x="5861" y="48215"/>
                    <a:pt x="5651" y="48168"/>
                    <a:pt x="5534" y="48308"/>
                  </a:cubicBezTo>
                  <a:cubicBezTo>
                    <a:pt x="5254" y="48705"/>
                    <a:pt x="5044" y="49265"/>
                    <a:pt x="4437" y="49008"/>
                  </a:cubicBezTo>
                  <a:cubicBezTo>
                    <a:pt x="4297" y="48938"/>
                    <a:pt x="4227" y="49195"/>
                    <a:pt x="4250" y="49335"/>
                  </a:cubicBezTo>
                  <a:cubicBezTo>
                    <a:pt x="4273" y="49616"/>
                    <a:pt x="4343" y="49872"/>
                    <a:pt x="4390" y="50153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8461;p63">
              <a:extLst>
                <a:ext uri="{FF2B5EF4-FFF2-40B4-BE49-F238E27FC236}">
                  <a16:creationId xmlns:a16="http://schemas.microsoft.com/office/drawing/2014/main" id="{BB3A48BE-E93B-A034-8415-37716203FA99}"/>
                </a:ext>
              </a:extLst>
            </p:cNvPr>
            <p:cNvSpPr/>
            <p:nvPr/>
          </p:nvSpPr>
          <p:spPr>
            <a:xfrm>
              <a:off x="3830700" y="1389175"/>
              <a:ext cx="228250" cy="207825"/>
            </a:xfrm>
            <a:custGeom>
              <a:avLst/>
              <a:gdLst/>
              <a:ahLst/>
              <a:cxnLst/>
              <a:rect l="l" t="t" r="r" b="b"/>
              <a:pathLst>
                <a:path w="9130" h="8313" extrusionOk="0">
                  <a:moveTo>
                    <a:pt x="141" y="4554"/>
                  </a:moveTo>
                  <a:cubicBezTo>
                    <a:pt x="94" y="4273"/>
                    <a:pt x="24" y="4017"/>
                    <a:pt x="1" y="3760"/>
                  </a:cubicBezTo>
                  <a:cubicBezTo>
                    <a:pt x="1" y="3596"/>
                    <a:pt x="71" y="3363"/>
                    <a:pt x="211" y="3409"/>
                  </a:cubicBezTo>
                  <a:cubicBezTo>
                    <a:pt x="818" y="3666"/>
                    <a:pt x="1005" y="3106"/>
                    <a:pt x="1308" y="2709"/>
                  </a:cubicBezTo>
                  <a:cubicBezTo>
                    <a:pt x="1402" y="2569"/>
                    <a:pt x="1635" y="2639"/>
                    <a:pt x="1682" y="2382"/>
                  </a:cubicBezTo>
                  <a:cubicBezTo>
                    <a:pt x="1612" y="2079"/>
                    <a:pt x="1448" y="2149"/>
                    <a:pt x="1285" y="2195"/>
                  </a:cubicBezTo>
                  <a:cubicBezTo>
                    <a:pt x="1052" y="2312"/>
                    <a:pt x="818" y="2382"/>
                    <a:pt x="701" y="2055"/>
                  </a:cubicBezTo>
                  <a:cubicBezTo>
                    <a:pt x="561" y="1728"/>
                    <a:pt x="748" y="1378"/>
                    <a:pt x="911" y="1098"/>
                  </a:cubicBezTo>
                  <a:cubicBezTo>
                    <a:pt x="1005" y="888"/>
                    <a:pt x="1192" y="981"/>
                    <a:pt x="1332" y="1121"/>
                  </a:cubicBezTo>
                  <a:cubicBezTo>
                    <a:pt x="1612" y="1495"/>
                    <a:pt x="1962" y="1775"/>
                    <a:pt x="2382" y="1939"/>
                  </a:cubicBezTo>
                  <a:cubicBezTo>
                    <a:pt x="2686" y="2032"/>
                    <a:pt x="2896" y="2149"/>
                    <a:pt x="2989" y="1682"/>
                  </a:cubicBezTo>
                  <a:cubicBezTo>
                    <a:pt x="3036" y="1495"/>
                    <a:pt x="3130" y="1331"/>
                    <a:pt x="3270" y="1191"/>
                  </a:cubicBezTo>
                  <a:cubicBezTo>
                    <a:pt x="3410" y="1028"/>
                    <a:pt x="3596" y="911"/>
                    <a:pt x="3737" y="1238"/>
                  </a:cubicBezTo>
                  <a:cubicBezTo>
                    <a:pt x="3760" y="1425"/>
                    <a:pt x="3877" y="1588"/>
                    <a:pt x="4017" y="1682"/>
                  </a:cubicBezTo>
                  <a:cubicBezTo>
                    <a:pt x="4133" y="1752"/>
                    <a:pt x="4250" y="1868"/>
                    <a:pt x="4390" y="1775"/>
                  </a:cubicBezTo>
                  <a:cubicBezTo>
                    <a:pt x="4530" y="1658"/>
                    <a:pt x="4577" y="1448"/>
                    <a:pt x="4507" y="1261"/>
                  </a:cubicBezTo>
                  <a:cubicBezTo>
                    <a:pt x="4460" y="1075"/>
                    <a:pt x="4390" y="911"/>
                    <a:pt x="4297" y="748"/>
                  </a:cubicBezTo>
                  <a:cubicBezTo>
                    <a:pt x="4157" y="538"/>
                    <a:pt x="4227" y="281"/>
                    <a:pt x="4460" y="187"/>
                  </a:cubicBezTo>
                  <a:cubicBezTo>
                    <a:pt x="4717" y="1"/>
                    <a:pt x="4927" y="71"/>
                    <a:pt x="4997" y="398"/>
                  </a:cubicBezTo>
                  <a:cubicBezTo>
                    <a:pt x="5114" y="1098"/>
                    <a:pt x="5534" y="1635"/>
                    <a:pt x="5698" y="2312"/>
                  </a:cubicBezTo>
                  <a:cubicBezTo>
                    <a:pt x="5791" y="2756"/>
                    <a:pt x="5955" y="2826"/>
                    <a:pt x="6328" y="2756"/>
                  </a:cubicBezTo>
                  <a:cubicBezTo>
                    <a:pt x="6959" y="2662"/>
                    <a:pt x="7612" y="2616"/>
                    <a:pt x="8266" y="2616"/>
                  </a:cubicBezTo>
                  <a:cubicBezTo>
                    <a:pt x="8500" y="2569"/>
                    <a:pt x="8733" y="2639"/>
                    <a:pt x="8920" y="2802"/>
                  </a:cubicBezTo>
                  <a:cubicBezTo>
                    <a:pt x="9060" y="2989"/>
                    <a:pt x="9130" y="3223"/>
                    <a:pt x="9060" y="3456"/>
                  </a:cubicBezTo>
                  <a:cubicBezTo>
                    <a:pt x="8943" y="3830"/>
                    <a:pt x="8780" y="3526"/>
                    <a:pt x="8616" y="3480"/>
                  </a:cubicBezTo>
                  <a:cubicBezTo>
                    <a:pt x="8126" y="3363"/>
                    <a:pt x="7963" y="3783"/>
                    <a:pt x="7939" y="4227"/>
                  </a:cubicBezTo>
                  <a:cubicBezTo>
                    <a:pt x="7916" y="4717"/>
                    <a:pt x="7916" y="5231"/>
                    <a:pt x="7939" y="5744"/>
                  </a:cubicBezTo>
                  <a:lnTo>
                    <a:pt x="7776" y="5954"/>
                  </a:lnTo>
                  <a:cubicBezTo>
                    <a:pt x="7636" y="5954"/>
                    <a:pt x="7542" y="6001"/>
                    <a:pt x="7706" y="6165"/>
                  </a:cubicBezTo>
                  <a:cubicBezTo>
                    <a:pt x="7636" y="6608"/>
                    <a:pt x="7332" y="6818"/>
                    <a:pt x="7099" y="7098"/>
                  </a:cubicBezTo>
                  <a:cubicBezTo>
                    <a:pt x="6562" y="6982"/>
                    <a:pt x="6165" y="7846"/>
                    <a:pt x="5534" y="7449"/>
                  </a:cubicBezTo>
                  <a:cubicBezTo>
                    <a:pt x="5441" y="7355"/>
                    <a:pt x="5371" y="7612"/>
                    <a:pt x="5301" y="7752"/>
                  </a:cubicBezTo>
                  <a:cubicBezTo>
                    <a:pt x="5208" y="7939"/>
                    <a:pt x="5067" y="8102"/>
                    <a:pt x="4927" y="8266"/>
                  </a:cubicBezTo>
                  <a:cubicBezTo>
                    <a:pt x="4764" y="8313"/>
                    <a:pt x="4600" y="8219"/>
                    <a:pt x="4530" y="8056"/>
                  </a:cubicBezTo>
                  <a:cubicBezTo>
                    <a:pt x="4530" y="7892"/>
                    <a:pt x="4507" y="7706"/>
                    <a:pt x="4390" y="7635"/>
                  </a:cubicBezTo>
                  <a:cubicBezTo>
                    <a:pt x="3503" y="7239"/>
                    <a:pt x="2919" y="6328"/>
                    <a:pt x="2102" y="5861"/>
                  </a:cubicBezTo>
                  <a:cubicBezTo>
                    <a:pt x="1845" y="5721"/>
                    <a:pt x="1659" y="5394"/>
                    <a:pt x="1308" y="5487"/>
                  </a:cubicBezTo>
                  <a:cubicBezTo>
                    <a:pt x="1145" y="5464"/>
                    <a:pt x="1028" y="5371"/>
                    <a:pt x="981" y="5207"/>
                  </a:cubicBezTo>
                  <a:cubicBezTo>
                    <a:pt x="935" y="4577"/>
                    <a:pt x="608" y="4437"/>
                    <a:pt x="141" y="4530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8462;p63">
              <a:extLst>
                <a:ext uri="{FF2B5EF4-FFF2-40B4-BE49-F238E27FC236}">
                  <a16:creationId xmlns:a16="http://schemas.microsoft.com/office/drawing/2014/main" id="{BF6ECE5D-CB4B-CF22-9CE9-601177AD39EC}"/>
                </a:ext>
              </a:extLst>
            </p:cNvPr>
            <p:cNvSpPr/>
            <p:nvPr/>
          </p:nvSpPr>
          <p:spPr>
            <a:xfrm>
              <a:off x="3863400" y="1524025"/>
              <a:ext cx="80575" cy="66550"/>
            </a:xfrm>
            <a:custGeom>
              <a:avLst/>
              <a:gdLst/>
              <a:ahLst/>
              <a:cxnLst/>
              <a:rect l="l" t="t" r="r" b="b"/>
              <a:pathLst>
                <a:path w="3223" h="2662" extrusionOk="0">
                  <a:moveTo>
                    <a:pt x="0" y="93"/>
                  </a:moveTo>
                  <a:cubicBezTo>
                    <a:pt x="351" y="0"/>
                    <a:pt x="537" y="327"/>
                    <a:pt x="794" y="490"/>
                  </a:cubicBezTo>
                  <a:cubicBezTo>
                    <a:pt x="1635" y="934"/>
                    <a:pt x="2218" y="1868"/>
                    <a:pt x="3082" y="2265"/>
                  </a:cubicBezTo>
                  <a:cubicBezTo>
                    <a:pt x="3222" y="2312"/>
                    <a:pt x="3222" y="2522"/>
                    <a:pt x="3222" y="2662"/>
                  </a:cubicBezTo>
                  <a:cubicBezTo>
                    <a:pt x="3106" y="2662"/>
                    <a:pt x="2966" y="2638"/>
                    <a:pt x="2849" y="2592"/>
                  </a:cubicBezTo>
                  <a:cubicBezTo>
                    <a:pt x="1775" y="1938"/>
                    <a:pt x="794" y="1074"/>
                    <a:pt x="0" y="93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8463;p63">
              <a:extLst>
                <a:ext uri="{FF2B5EF4-FFF2-40B4-BE49-F238E27FC236}">
                  <a16:creationId xmlns:a16="http://schemas.microsoft.com/office/drawing/2014/main" id="{18324A93-7186-93E5-323F-E3B68A4CD720}"/>
                </a:ext>
              </a:extLst>
            </p:cNvPr>
            <p:cNvSpPr/>
            <p:nvPr/>
          </p:nvSpPr>
          <p:spPr>
            <a:xfrm>
              <a:off x="3954450" y="1563700"/>
              <a:ext cx="53725" cy="37975"/>
            </a:xfrm>
            <a:custGeom>
              <a:avLst/>
              <a:gdLst/>
              <a:ahLst/>
              <a:cxnLst/>
              <a:rect l="l" t="t" r="r" b="b"/>
              <a:pathLst>
                <a:path w="2149" h="1519" extrusionOk="0">
                  <a:moveTo>
                    <a:pt x="1" y="1285"/>
                  </a:moveTo>
                  <a:cubicBezTo>
                    <a:pt x="117" y="1121"/>
                    <a:pt x="258" y="958"/>
                    <a:pt x="374" y="771"/>
                  </a:cubicBezTo>
                  <a:cubicBezTo>
                    <a:pt x="444" y="654"/>
                    <a:pt x="491" y="398"/>
                    <a:pt x="608" y="468"/>
                  </a:cubicBezTo>
                  <a:cubicBezTo>
                    <a:pt x="1215" y="865"/>
                    <a:pt x="1612" y="1"/>
                    <a:pt x="2149" y="117"/>
                  </a:cubicBezTo>
                  <a:cubicBezTo>
                    <a:pt x="1798" y="958"/>
                    <a:pt x="1121" y="1238"/>
                    <a:pt x="421" y="1448"/>
                  </a:cubicBezTo>
                  <a:cubicBezTo>
                    <a:pt x="258" y="1518"/>
                    <a:pt x="71" y="1448"/>
                    <a:pt x="1" y="1285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8464;p63">
              <a:extLst>
                <a:ext uri="{FF2B5EF4-FFF2-40B4-BE49-F238E27FC236}">
                  <a16:creationId xmlns:a16="http://schemas.microsoft.com/office/drawing/2014/main" id="{5DE8D311-6E0C-A270-7ACA-461937A0B217}"/>
                </a:ext>
              </a:extLst>
            </p:cNvPr>
            <p:cNvSpPr/>
            <p:nvPr/>
          </p:nvSpPr>
          <p:spPr>
            <a:xfrm>
              <a:off x="3834800" y="1500675"/>
              <a:ext cx="20450" cy="18700"/>
            </a:xfrm>
            <a:custGeom>
              <a:avLst/>
              <a:gdLst/>
              <a:ahLst/>
              <a:cxnLst/>
              <a:rect l="l" t="t" r="r" b="b"/>
              <a:pathLst>
                <a:path w="818" h="748" extrusionOk="0">
                  <a:moveTo>
                    <a:pt x="0" y="94"/>
                  </a:moveTo>
                  <a:cubicBezTo>
                    <a:pt x="444" y="0"/>
                    <a:pt x="794" y="117"/>
                    <a:pt x="817" y="747"/>
                  </a:cubicBezTo>
                  <a:cubicBezTo>
                    <a:pt x="491" y="631"/>
                    <a:pt x="117" y="584"/>
                    <a:pt x="0" y="94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8465;p63">
              <a:extLst>
                <a:ext uri="{FF2B5EF4-FFF2-40B4-BE49-F238E27FC236}">
                  <a16:creationId xmlns:a16="http://schemas.microsoft.com/office/drawing/2014/main" id="{0D19D786-C82D-FDCF-FDAC-B95B3C5CF940}"/>
                </a:ext>
              </a:extLst>
            </p:cNvPr>
            <p:cNvSpPr/>
            <p:nvPr/>
          </p:nvSpPr>
          <p:spPr>
            <a:xfrm>
              <a:off x="4019250" y="1538025"/>
              <a:ext cx="5850" cy="5275"/>
            </a:xfrm>
            <a:custGeom>
              <a:avLst/>
              <a:gdLst/>
              <a:ahLst/>
              <a:cxnLst/>
              <a:rect l="l" t="t" r="r" b="b"/>
              <a:pathLst>
                <a:path w="234" h="211" extrusionOk="0">
                  <a:moveTo>
                    <a:pt x="164" y="211"/>
                  </a:moveTo>
                  <a:cubicBezTo>
                    <a:pt x="0" y="47"/>
                    <a:pt x="94" y="24"/>
                    <a:pt x="234" y="0"/>
                  </a:cubicBezTo>
                  <a:cubicBezTo>
                    <a:pt x="210" y="70"/>
                    <a:pt x="187" y="141"/>
                    <a:pt x="164" y="211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26" name="Picture 7325">
            <a:extLst>
              <a:ext uri="{FF2B5EF4-FFF2-40B4-BE49-F238E27FC236}">
                <a16:creationId xmlns:a16="http://schemas.microsoft.com/office/drawing/2014/main" id="{2C99596E-0095-A774-11AF-32E9FD63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10" y="1600200"/>
            <a:ext cx="4146022" cy="226447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7327" name="Google Shape;8473;p63">
            <a:extLst>
              <a:ext uri="{FF2B5EF4-FFF2-40B4-BE49-F238E27FC236}">
                <a16:creationId xmlns:a16="http://schemas.microsoft.com/office/drawing/2014/main" id="{5988050F-C7FE-396A-79EF-1B347F1D3D33}"/>
              </a:ext>
            </a:extLst>
          </p:cNvPr>
          <p:cNvGrpSpPr/>
          <p:nvPr/>
        </p:nvGrpSpPr>
        <p:grpSpPr>
          <a:xfrm rot="14040132">
            <a:off x="3798591" y="3990429"/>
            <a:ext cx="315239" cy="975270"/>
            <a:chOff x="3724475" y="249199"/>
            <a:chExt cx="437225" cy="1352476"/>
          </a:xfrm>
        </p:grpSpPr>
        <p:sp>
          <p:nvSpPr>
            <p:cNvPr id="7328" name="Google Shape;8474;p63">
              <a:extLst>
                <a:ext uri="{FF2B5EF4-FFF2-40B4-BE49-F238E27FC236}">
                  <a16:creationId xmlns:a16="http://schemas.microsoft.com/office/drawing/2014/main" id="{53518D59-94F3-C80A-E9C9-BC4AA3F6E392}"/>
                </a:ext>
              </a:extLst>
            </p:cNvPr>
            <p:cNvSpPr/>
            <p:nvPr/>
          </p:nvSpPr>
          <p:spPr>
            <a:xfrm>
              <a:off x="3724475" y="249199"/>
              <a:ext cx="437225" cy="1283600"/>
            </a:xfrm>
            <a:custGeom>
              <a:avLst/>
              <a:gdLst/>
              <a:ahLst/>
              <a:cxnLst/>
              <a:rect l="l" t="t" r="r" b="b"/>
              <a:pathLst>
                <a:path w="17489" h="51344" extrusionOk="0">
                  <a:moveTo>
                    <a:pt x="4390" y="50153"/>
                  </a:moveTo>
                  <a:cubicBezTo>
                    <a:pt x="3012" y="49475"/>
                    <a:pt x="1752" y="48612"/>
                    <a:pt x="771" y="47234"/>
                  </a:cubicBezTo>
                  <a:cubicBezTo>
                    <a:pt x="1" y="46137"/>
                    <a:pt x="211" y="45273"/>
                    <a:pt x="1191" y="44526"/>
                  </a:cubicBezTo>
                  <a:cubicBezTo>
                    <a:pt x="2242" y="43708"/>
                    <a:pt x="3129" y="43942"/>
                    <a:pt x="4063" y="44759"/>
                  </a:cubicBezTo>
                  <a:cubicBezTo>
                    <a:pt x="4740" y="45319"/>
                    <a:pt x="5441" y="45856"/>
                    <a:pt x="6164" y="46347"/>
                  </a:cubicBezTo>
                  <a:cubicBezTo>
                    <a:pt x="6631" y="46674"/>
                    <a:pt x="6842" y="46557"/>
                    <a:pt x="6818" y="45903"/>
                  </a:cubicBezTo>
                  <a:cubicBezTo>
                    <a:pt x="6771" y="43942"/>
                    <a:pt x="6888" y="41981"/>
                    <a:pt x="6678" y="39996"/>
                  </a:cubicBezTo>
                  <a:cubicBezTo>
                    <a:pt x="6305" y="36330"/>
                    <a:pt x="6258" y="32618"/>
                    <a:pt x="6491" y="28906"/>
                  </a:cubicBezTo>
                  <a:cubicBezTo>
                    <a:pt x="6701" y="25870"/>
                    <a:pt x="6888" y="22812"/>
                    <a:pt x="7425" y="19800"/>
                  </a:cubicBezTo>
                  <a:cubicBezTo>
                    <a:pt x="7845" y="17372"/>
                    <a:pt x="8406" y="14943"/>
                    <a:pt x="9153" y="12585"/>
                  </a:cubicBezTo>
                  <a:cubicBezTo>
                    <a:pt x="10087" y="9807"/>
                    <a:pt x="11021" y="7052"/>
                    <a:pt x="12188" y="4413"/>
                  </a:cubicBezTo>
                  <a:cubicBezTo>
                    <a:pt x="12819" y="2849"/>
                    <a:pt x="13893" y="1518"/>
                    <a:pt x="15247" y="561"/>
                  </a:cubicBezTo>
                  <a:cubicBezTo>
                    <a:pt x="16087" y="1"/>
                    <a:pt x="16601" y="71"/>
                    <a:pt x="17021" y="678"/>
                  </a:cubicBezTo>
                  <a:cubicBezTo>
                    <a:pt x="17465" y="1285"/>
                    <a:pt x="17418" y="2382"/>
                    <a:pt x="16905" y="3083"/>
                  </a:cubicBezTo>
                  <a:cubicBezTo>
                    <a:pt x="16508" y="3643"/>
                    <a:pt x="16041" y="4133"/>
                    <a:pt x="15644" y="4740"/>
                  </a:cubicBezTo>
                  <a:cubicBezTo>
                    <a:pt x="15387" y="5161"/>
                    <a:pt x="15177" y="5581"/>
                    <a:pt x="14990" y="6048"/>
                  </a:cubicBezTo>
                  <a:cubicBezTo>
                    <a:pt x="14640" y="6982"/>
                    <a:pt x="14336" y="7916"/>
                    <a:pt x="13893" y="8803"/>
                  </a:cubicBezTo>
                  <a:cubicBezTo>
                    <a:pt x="13005" y="10577"/>
                    <a:pt x="12562" y="12562"/>
                    <a:pt x="11978" y="14500"/>
                  </a:cubicBezTo>
                  <a:cubicBezTo>
                    <a:pt x="11698" y="15364"/>
                    <a:pt x="11394" y="16251"/>
                    <a:pt x="11161" y="17138"/>
                  </a:cubicBezTo>
                  <a:cubicBezTo>
                    <a:pt x="10531" y="19403"/>
                    <a:pt x="10180" y="21738"/>
                    <a:pt x="10157" y="24073"/>
                  </a:cubicBezTo>
                  <a:cubicBezTo>
                    <a:pt x="10134" y="25333"/>
                    <a:pt x="10017" y="26571"/>
                    <a:pt x="9830" y="27832"/>
                  </a:cubicBezTo>
                  <a:cubicBezTo>
                    <a:pt x="9760" y="28602"/>
                    <a:pt x="9737" y="29396"/>
                    <a:pt x="9760" y="30190"/>
                  </a:cubicBezTo>
                  <a:cubicBezTo>
                    <a:pt x="9783" y="30797"/>
                    <a:pt x="9737" y="31427"/>
                    <a:pt x="9620" y="32058"/>
                  </a:cubicBezTo>
                  <a:cubicBezTo>
                    <a:pt x="9457" y="32758"/>
                    <a:pt x="9760" y="33459"/>
                    <a:pt x="9760" y="34159"/>
                  </a:cubicBezTo>
                  <a:cubicBezTo>
                    <a:pt x="9783" y="35957"/>
                    <a:pt x="9807" y="37755"/>
                    <a:pt x="9970" y="39552"/>
                  </a:cubicBezTo>
                  <a:cubicBezTo>
                    <a:pt x="10087" y="41771"/>
                    <a:pt x="10344" y="43989"/>
                    <a:pt x="10717" y="46207"/>
                  </a:cubicBezTo>
                  <a:cubicBezTo>
                    <a:pt x="10787" y="46487"/>
                    <a:pt x="10694" y="46884"/>
                    <a:pt x="11021" y="46977"/>
                  </a:cubicBezTo>
                  <a:cubicBezTo>
                    <a:pt x="11301" y="47071"/>
                    <a:pt x="11371" y="46720"/>
                    <a:pt x="11534" y="46510"/>
                  </a:cubicBezTo>
                  <a:cubicBezTo>
                    <a:pt x="12445" y="45343"/>
                    <a:pt x="13356" y="44152"/>
                    <a:pt x="14290" y="42985"/>
                  </a:cubicBezTo>
                  <a:cubicBezTo>
                    <a:pt x="14897" y="42237"/>
                    <a:pt x="15714" y="42167"/>
                    <a:pt x="16508" y="42354"/>
                  </a:cubicBezTo>
                  <a:cubicBezTo>
                    <a:pt x="17068" y="42471"/>
                    <a:pt x="17488" y="43358"/>
                    <a:pt x="17372" y="44105"/>
                  </a:cubicBezTo>
                  <a:cubicBezTo>
                    <a:pt x="17348" y="44526"/>
                    <a:pt x="17208" y="44923"/>
                    <a:pt x="16975" y="45296"/>
                  </a:cubicBezTo>
                  <a:cubicBezTo>
                    <a:pt x="15597" y="47304"/>
                    <a:pt x="14149" y="49242"/>
                    <a:pt x="12609" y="51063"/>
                  </a:cubicBezTo>
                  <a:cubicBezTo>
                    <a:pt x="12468" y="51180"/>
                    <a:pt x="12328" y="51273"/>
                    <a:pt x="12165" y="51343"/>
                  </a:cubicBezTo>
                  <a:cubicBezTo>
                    <a:pt x="12142" y="50830"/>
                    <a:pt x="12142" y="50316"/>
                    <a:pt x="12165" y="49802"/>
                  </a:cubicBezTo>
                  <a:cubicBezTo>
                    <a:pt x="12212" y="49359"/>
                    <a:pt x="12375" y="48938"/>
                    <a:pt x="12842" y="49079"/>
                  </a:cubicBezTo>
                  <a:cubicBezTo>
                    <a:pt x="13029" y="49125"/>
                    <a:pt x="13192" y="49429"/>
                    <a:pt x="13286" y="49032"/>
                  </a:cubicBezTo>
                  <a:cubicBezTo>
                    <a:pt x="13356" y="48822"/>
                    <a:pt x="13309" y="48565"/>
                    <a:pt x="13146" y="48401"/>
                  </a:cubicBezTo>
                  <a:cubicBezTo>
                    <a:pt x="12982" y="48215"/>
                    <a:pt x="12749" y="48145"/>
                    <a:pt x="12492" y="48191"/>
                  </a:cubicBezTo>
                  <a:cubicBezTo>
                    <a:pt x="11861" y="48191"/>
                    <a:pt x="11208" y="48238"/>
                    <a:pt x="10577" y="48331"/>
                  </a:cubicBezTo>
                  <a:cubicBezTo>
                    <a:pt x="10180" y="48401"/>
                    <a:pt x="10017" y="48331"/>
                    <a:pt x="9923" y="47911"/>
                  </a:cubicBezTo>
                  <a:cubicBezTo>
                    <a:pt x="9783" y="47234"/>
                    <a:pt x="9340" y="46697"/>
                    <a:pt x="9223" y="45997"/>
                  </a:cubicBezTo>
                  <a:cubicBezTo>
                    <a:pt x="9176" y="45646"/>
                    <a:pt x="8943" y="45600"/>
                    <a:pt x="8686" y="45763"/>
                  </a:cubicBezTo>
                  <a:cubicBezTo>
                    <a:pt x="8476" y="45856"/>
                    <a:pt x="8382" y="46137"/>
                    <a:pt x="8523" y="46323"/>
                  </a:cubicBezTo>
                  <a:cubicBezTo>
                    <a:pt x="8616" y="46487"/>
                    <a:pt x="8686" y="46674"/>
                    <a:pt x="8756" y="46837"/>
                  </a:cubicBezTo>
                  <a:cubicBezTo>
                    <a:pt x="8826" y="47024"/>
                    <a:pt x="8779" y="47234"/>
                    <a:pt x="8616" y="47374"/>
                  </a:cubicBezTo>
                  <a:cubicBezTo>
                    <a:pt x="8499" y="47444"/>
                    <a:pt x="8382" y="47351"/>
                    <a:pt x="8266" y="47281"/>
                  </a:cubicBezTo>
                  <a:cubicBezTo>
                    <a:pt x="8102" y="47164"/>
                    <a:pt x="8009" y="47001"/>
                    <a:pt x="7962" y="46837"/>
                  </a:cubicBezTo>
                  <a:cubicBezTo>
                    <a:pt x="7845" y="46487"/>
                    <a:pt x="7659" y="46627"/>
                    <a:pt x="7495" y="46790"/>
                  </a:cubicBezTo>
                  <a:cubicBezTo>
                    <a:pt x="7379" y="46930"/>
                    <a:pt x="7285" y="47094"/>
                    <a:pt x="7238" y="47257"/>
                  </a:cubicBezTo>
                  <a:cubicBezTo>
                    <a:pt x="7122" y="47724"/>
                    <a:pt x="6912" y="47631"/>
                    <a:pt x="6631" y="47538"/>
                  </a:cubicBezTo>
                  <a:cubicBezTo>
                    <a:pt x="6211" y="47351"/>
                    <a:pt x="5838" y="47071"/>
                    <a:pt x="5581" y="46720"/>
                  </a:cubicBezTo>
                  <a:cubicBezTo>
                    <a:pt x="5441" y="46580"/>
                    <a:pt x="5254" y="46487"/>
                    <a:pt x="5137" y="46674"/>
                  </a:cubicBezTo>
                  <a:cubicBezTo>
                    <a:pt x="4997" y="46977"/>
                    <a:pt x="4787" y="47281"/>
                    <a:pt x="4927" y="47654"/>
                  </a:cubicBezTo>
                  <a:cubicBezTo>
                    <a:pt x="5067" y="48028"/>
                    <a:pt x="5301" y="47888"/>
                    <a:pt x="5534" y="47794"/>
                  </a:cubicBezTo>
                  <a:cubicBezTo>
                    <a:pt x="5674" y="47724"/>
                    <a:pt x="5861" y="47678"/>
                    <a:pt x="5908" y="47958"/>
                  </a:cubicBezTo>
                  <a:cubicBezTo>
                    <a:pt x="5861" y="48215"/>
                    <a:pt x="5651" y="48168"/>
                    <a:pt x="5534" y="48308"/>
                  </a:cubicBezTo>
                  <a:cubicBezTo>
                    <a:pt x="5254" y="48705"/>
                    <a:pt x="5044" y="49265"/>
                    <a:pt x="4437" y="49008"/>
                  </a:cubicBezTo>
                  <a:cubicBezTo>
                    <a:pt x="4297" y="48938"/>
                    <a:pt x="4227" y="49195"/>
                    <a:pt x="4250" y="49335"/>
                  </a:cubicBezTo>
                  <a:cubicBezTo>
                    <a:pt x="4273" y="49616"/>
                    <a:pt x="4343" y="49872"/>
                    <a:pt x="4390" y="50153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8475;p63">
              <a:extLst>
                <a:ext uri="{FF2B5EF4-FFF2-40B4-BE49-F238E27FC236}">
                  <a16:creationId xmlns:a16="http://schemas.microsoft.com/office/drawing/2014/main" id="{B43F6543-C94A-88F4-95E1-8D86A768C13B}"/>
                </a:ext>
              </a:extLst>
            </p:cNvPr>
            <p:cNvSpPr/>
            <p:nvPr/>
          </p:nvSpPr>
          <p:spPr>
            <a:xfrm>
              <a:off x="3830700" y="1389175"/>
              <a:ext cx="228250" cy="207825"/>
            </a:xfrm>
            <a:custGeom>
              <a:avLst/>
              <a:gdLst/>
              <a:ahLst/>
              <a:cxnLst/>
              <a:rect l="l" t="t" r="r" b="b"/>
              <a:pathLst>
                <a:path w="9130" h="8313" extrusionOk="0">
                  <a:moveTo>
                    <a:pt x="141" y="4554"/>
                  </a:moveTo>
                  <a:cubicBezTo>
                    <a:pt x="94" y="4273"/>
                    <a:pt x="24" y="4017"/>
                    <a:pt x="1" y="3760"/>
                  </a:cubicBezTo>
                  <a:cubicBezTo>
                    <a:pt x="1" y="3596"/>
                    <a:pt x="71" y="3363"/>
                    <a:pt x="211" y="3409"/>
                  </a:cubicBezTo>
                  <a:cubicBezTo>
                    <a:pt x="818" y="3666"/>
                    <a:pt x="1005" y="3106"/>
                    <a:pt x="1308" y="2709"/>
                  </a:cubicBezTo>
                  <a:cubicBezTo>
                    <a:pt x="1402" y="2569"/>
                    <a:pt x="1635" y="2639"/>
                    <a:pt x="1682" y="2382"/>
                  </a:cubicBezTo>
                  <a:cubicBezTo>
                    <a:pt x="1612" y="2079"/>
                    <a:pt x="1448" y="2149"/>
                    <a:pt x="1285" y="2195"/>
                  </a:cubicBezTo>
                  <a:cubicBezTo>
                    <a:pt x="1052" y="2312"/>
                    <a:pt x="818" y="2382"/>
                    <a:pt x="701" y="2055"/>
                  </a:cubicBezTo>
                  <a:cubicBezTo>
                    <a:pt x="561" y="1728"/>
                    <a:pt x="748" y="1378"/>
                    <a:pt x="911" y="1098"/>
                  </a:cubicBezTo>
                  <a:cubicBezTo>
                    <a:pt x="1005" y="888"/>
                    <a:pt x="1192" y="981"/>
                    <a:pt x="1332" y="1121"/>
                  </a:cubicBezTo>
                  <a:cubicBezTo>
                    <a:pt x="1612" y="1495"/>
                    <a:pt x="1962" y="1775"/>
                    <a:pt x="2382" y="1939"/>
                  </a:cubicBezTo>
                  <a:cubicBezTo>
                    <a:pt x="2686" y="2032"/>
                    <a:pt x="2896" y="2149"/>
                    <a:pt x="2989" y="1682"/>
                  </a:cubicBezTo>
                  <a:cubicBezTo>
                    <a:pt x="3036" y="1495"/>
                    <a:pt x="3130" y="1331"/>
                    <a:pt x="3270" y="1191"/>
                  </a:cubicBezTo>
                  <a:cubicBezTo>
                    <a:pt x="3410" y="1028"/>
                    <a:pt x="3596" y="911"/>
                    <a:pt x="3737" y="1238"/>
                  </a:cubicBezTo>
                  <a:cubicBezTo>
                    <a:pt x="3760" y="1425"/>
                    <a:pt x="3877" y="1588"/>
                    <a:pt x="4017" y="1682"/>
                  </a:cubicBezTo>
                  <a:cubicBezTo>
                    <a:pt x="4133" y="1752"/>
                    <a:pt x="4250" y="1868"/>
                    <a:pt x="4390" y="1775"/>
                  </a:cubicBezTo>
                  <a:cubicBezTo>
                    <a:pt x="4530" y="1658"/>
                    <a:pt x="4577" y="1448"/>
                    <a:pt x="4507" y="1261"/>
                  </a:cubicBezTo>
                  <a:cubicBezTo>
                    <a:pt x="4460" y="1075"/>
                    <a:pt x="4390" y="911"/>
                    <a:pt x="4297" y="748"/>
                  </a:cubicBezTo>
                  <a:cubicBezTo>
                    <a:pt x="4157" y="538"/>
                    <a:pt x="4227" y="281"/>
                    <a:pt x="4460" y="187"/>
                  </a:cubicBezTo>
                  <a:cubicBezTo>
                    <a:pt x="4717" y="1"/>
                    <a:pt x="4927" y="71"/>
                    <a:pt x="4997" y="398"/>
                  </a:cubicBezTo>
                  <a:cubicBezTo>
                    <a:pt x="5114" y="1098"/>
                    <a:pt x="5534" y="1635"/>
                    <a:pt x="5698" y="2312"/>
                  </a:cubicBezTo>
                  <a:cubicBezTo>
                    <a:pt x="5791" y="2756"/>
                    <a:pt x="5955" y="2826"/>
                    <a:pt x="6328" y="2756"/>
                  </a:cubicBezTo>
                  <a:cubicBezTo>
                    <a:pt x="6959" y="2662"/>
                    <a:pt x="7612" y="2616"/>
                    <a:pt x="8266" y="2616"/>
                  </a:cubicBezTo>
                  <a:cubicBezTo>
                    <a:pt x="8500" y="2569"/>
                    <a:pt x="8733" y="2639"/>
                    <a:pt x="8920" y="2802"/>
                  </a:cubicBezTo>
                  <a:cubicBezTo>
                    <a:pt x="9060" y="2989"/>
                    <a:pt x="9130" y="3223"/>
                    <a:pt x="9060" y="3456"/>
                  </a:cubicBezTo>
                  <a:cubicBezTo>
                    <a:pt x="8943" y="3830"/>
                    <a:pt x="8780" y="3526"/>
                    <a:pt x="8616" y="3480"/>
                  </a:cubicBezTo>
                  <a:cubicBezTo>
                    <a:pt x="8126" y="3363"/>
                    <a:pt x="7963" y="3783"/>
                    <a:pt x="7939" y="4227"/>
                  </a:cubicBezTo>
                  <a:cubicBezTo>
                    <a:pt x="7916" y="4717"/>
                    <a:pt x="7916" y="5231"/>
                    <a:pt x="7939" y="5744"/>
                  </a:cubicBezTo>
                  <a:lnTo>
                    <a:pt x="7776" y="5954"/>
                  </a:lnTo>
                  <a:cubicBezTo>
                    <a:pt x="7636" y="5954"/>
                    <a:pt x="7542" y="6001"/>
                    <a:pt x="7706" y="6165"/>
                  </a:cubicBezTo>
                  <a:cubicBezTo>
                    <a:pt x="7636" y="6608"/>
                    <a:pt x="7332" y="6818"/>
                    <a:pt x="7099" y="7098"/>
                  </a:cubicBezTo>
                  <a:cubicBezTo>
                    <a:pt x="6562" y="6982"/>
                    <a:pt x="6165" y="7846"/>
                    <a:pt x="5534" y="7449"/>
                  </a:cubicBezTo>
                  <a:cubicBezTo>
                    <a:pt x="5441" y="7355"/>
                    <a:pt x="5371" y="7612"/>
                    <a:pt x="5301" y="7752"/>
                  </a:cubicBezTo>
                  <a:cubicBezTo>
                    <a:pt x="5208" y="7939"/>
                    <a:pt x="5067" y="8102"/>
                    <a:pt x="4927" y="8266"/>
                  </a:cubicBezTo>
                  <a:cubicBezTo>
                    <a:pt x="4764" y="8313"/>
                    <a:pt x="4600" y="8219"/>
                    <a:pt x="4530" y="8056"/>
                  </a:cubicBezTo>
                  <a:cubicBezTo>
                    <a:pt x="4530" y="7892"/>
                    <a:pt x="4507" y="7706"/>
                    <a:pt x="4390" y="7635"/>
                  </a:cubicBezTo>
                  <a:cubicBezTo>
                    <a:pt x="3503" y="7239"/>
                    <a:pt x="2919" y="6328"/>
                    <a:pt x="2102" y="5861"/>
                  </a:cubicBezTo>
                  <a:cubicBezTo>
                    <a:pt x="1845" y="5721"/>
                    <a:pt x="1659" y="5394"/>
                    <a:pt x="1308" y="5487"/>
                  </a:cubicBezTo>
                  <a:cubicBezTo>
                    <a:pt x="1145" y="5464"/>
                    <a:pt x="1028" y="5371"/>
                    <a:pt x="981" y="5207"/>
                  </a:cubicBezTo>
                  <a:cubicBezTo>
                    <a:pt x="935" y="4577"/>
                    <a:pt x="608" y="4437"/>
                    <a:pt x="141" y="4530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8476;p63">
              <a:extLst>
                <a:ext uri="{FF2B5EF4-FFF2-40B4-BE49-F238E27FC236}">
                  <a16:creationId xmlns:a16="http://schemas.microsoft.com/office/drawing/2014/main" id="{FDE4FFCE-262A-24FC-98B7-5D3B2DFD20C6}"/>
                </a:ext>
              </a:extLst>
            </p:cNvPr>
            <p:cNvSpPr/>
            <p:nvPr/>
          </p:nvSpPr>
          <p:spPr>
            <a:xfrm>
              <a:off x="3863400" y="1524025"/>
              <a:ext cx="80575" cy="66550"/>
            </a:xfrm>
            <a:custGeom>
              <a:avLst/>
              <a:gdLst/>
              <a:ahLst/>
              <a:cxnLst/>
              <a:rect l="l" t="t" r="r" b="b"/>
              <a:pathLst>
                <a:path w="3223" h="2662" extrusionOk="0">
                  <a:moveTo>
                    <a:pt x="0" y="93"/>
                  </a:moveTo>
                  <a:cubicBezTo>
                    <a:pt x="351" y="0"/>
                    <a:pt x="537" y="327"/>
                    <a:pt x="794" y="490"/>
                  </a:cubicBezTo>
                  <a:cubicBezTo>
                    <a:pt x="1635" y="934"/>
                    <a:pt x="2218" y="1868"/>
                    <a:pt x="3082" y="2265"/>
                  </a:cubicBezTo>
                  <a:cubicBezTo>
                    <a:pt x="3222" y="2312"/>
                    <a:pt x="3222" y="2522"/>
                    <a:pt x="3222" y="2662"/>
                  </a:cubicBezTo>
                  <a:cubicBezTo>
                    <a:pt x="3106" y="2662"/>
                    <a:pt x="2966" y="2638"/>
                    <a:pt x="2849" y="2592"/>
                  </a:cubicBezTo>
                  <a:cubicBezTo>
                    <a:pt x="1775" y="1938"/>
                    <a:pt x="794" y="1074"/>
                    <a:pt x="0" y="93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8477;p63">
              <a:extLst>
                <a:ext uri="{FF2B5EF4-FFF2-40B4-BE49-F238E27FC236}">
                  <a16:creationId xmlns:a16="http://schemas.microsoft.com/office/drawing/2014/main" id="{EBC08A88-2A7D-B7E7-3CB3-C958A9DB1C9E}"/>
                </a:ext>
              </a:extLst>
            </p:cNvPr>
            <p:cNvSpPr/>
            <p:nvPr/>
          </p:nvSpPr>
          <p:spPr>
            <a:xfrm>
              <a:off x="3954450" y="1563700"/>
              <a:ext cx="53725" cy="37975"/>
            </a:xfrm>
            <a:custGeom>
              <a:avLst/>
              <a:gdLst/>
              <a:ahLst/>
              <a:cxnLst/>
              <a:rect l="l" t="t" r="r" b="b"/>
              <a:pathLst>
                <a:path w="2149" h="1519" extrusionOk="0">
                  <a:moveTo>
                    <a:pt x="1" y="1285"/>
                  </a:moveTo>
                  <a:cubicBezTo>
                    <a:pt x="117" y="1121"/>
                    <a:pt x="258" y="958"/>
                    <a:pt x="374" y="771"/>
                  </a:cubicBezTo>
                  <a:cubicBezTo>
                    <a:pt x="444" y="654"/>
                    <a:pt x="491" y="398"/>
                    <a:pt x="608" y="468"/>
                  </a:cubicBezTo>
                  <a:cubicBezTo>
                    <a:pt x="1215" y="865"/>
                    <a:pt x="1612" y="1"/>
                    <a:pt x="2149" y="117"/>
                  </a:cubicBezTo>
                  <a:cubicBezTo>
                    <a:pt x="1798" y="958"/>
                    <a:pt x="1121" y="1238"/>
                    <a:pt x="421" y="1448"/>
                  </a:cubicBezTo>
                  <a:cubicBezTo>
                    <a:pt x="258" y="1518"/>
                    <a:pt x="71" y="1448"/>
                    <a:pt x="1" y="1285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8478;p63">
              <a:extLst>
                <a:ext uri="{FF2B5EF4-FFF2-40B4-BE49-F238E27FC236}">
                  <a16:creationId xmlns:a16="http://schemas.microsoft.com/office/drawing/2014/main" id="{B479417D-A543-A177-3A3E-850C10C7DA7B}"/>
                </a:ext>
              </a:extLst>
            </p:cNvPr>
            <p:cNvSpPr/>
            <p:nvPr/>
          </p:nvSpPr>
          <p:spPr>
            <a:xfrm>
              <a:off x="3834800" y="1500675"/>
              <a:ext cx="20450" cy="18700"/>
            </a:xfrm>
            <a:custGeom>
              <a:avLst/>
              <a:gdLst/>
              <a:ahLst/>
              <a:cxnLst/>
              <a:rect l="l" t="t" r="r" b="b"/>
              <a:pathLst>
                <a:path w="818" h="748" extrusionOk="0">
                  <a:moveTo>
                    <a:pt x="0" y="94"/>
                  </a:moveTo>
                  <a:cubicBezTo>
                    <a:pt x="444" y="0"/>
                    <a:pt x="794" y="117"/>
                    <a:pt x="817" y="747"/>
                  </a:cubicBezTo>
                  <a:cubicBezTo>
                    <a:pt x="491" y="631"/>
                    <a:pt x="117" y="584"/>
                    <a:pt x="0" y="94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8479;p63">
              <a:extLst>
                <a:ext uri="{FF2B5EF4-FFF2-40B4-BE49-F238E27FC236}">
                  <a16:creationId xmlns:a16="http://schemas.microsoft.com/office/drawing/2014/main" id="{E906AF42-8A04-5C80-0CA1-51DC386ECAD9}"/>
                </a:ext>
              </a:extLst>
            </p:cNvPr>
            <p:cNvSpPr/>
            <p:nvPr/>
          </p:nvSpPr>
          <p:spPr>
            <a:xfrm>
              <a:off x="4019250" y="1538025"/>
              <a:ext cx="5850" cy="5275"/>
            </a:xfrm>
            <a:custGeom>
              <a:avLst/>
              <a:gdLst/>
              <a:ahLst/>
              <a:cxnLst/>
              <a:rect l="l" t="t" r="r" b="b"/>
              <a:pathLst>
                <a:path w="234" h="211" extrusionOk="0">
                  <a:moveTo>
                    <a:pt x="164" y="211"/>
                  </a:moveTo>
                  <a:cubicBezTo>
                    <a:pt x="0" y="47"/>
                    <a:pt x="94" y="24"/>
                    <a:pt x="234" y="0"/>
                  </a:cubicBezTo>
                  <a:cubicBezTo>
                    <a:pt x="210" y="70"/>
                    <a:pt x="187" y="141"/>
                    <a:pt x="164" y="211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66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8" name="Google Shape;8238;p60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3120118" y="1618522"/>
            <a:ext cx="2826626" cy="5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9" name="Google Shape;8239;p60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 rot="10800000">
            <a:off x="6163062" y="1618522"/>
            <a:ext cx="2022575" cy="5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0" name="Google Shape;8240;p60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10800000">
            <a:off x="890025" y="1618522"/>
            <a:ext cx="2022575" cy="5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1" name="Google Shape;8241;p60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10800000">
            <a:off x="3123568" y="3109047"/>
            <a:ext cx="2826626" cy="5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2" name="Google Shape;8242;p60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6166512" y="3109047"/>
            <a:ext cx="2022575" cy="56725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8243" name="Google Shape;8243;p60"/>
          <p:cNvPicPr preferRelativeResize="0"/>
          <p:nvPr/>
        </p:nvPicPr>
        <p:blipFill>
          <a:blip r:embed="rId6">
            <a:alphaModFix amt="73000"/>
          </a:blip>
          <a:stretch>
            <a:fillRect/>
          </a:stretch>
        </p:blipFill>
        <p:spPr>
          <a:xfrm rot="10800000">
            <a:off x="893475" y="3109047"/>
            <a:ext cx="2022575" cy="5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4" name="Google Shape;8244;p60"/>
          <p:cNvSpPr txBox="1">
            <a:spLocks noGrp="1"/>
          </p:cNvSpPr>
          <p:nvPr>
            <p:ph type="subTitle" idx="7"/>
          </p:nvPr>
        </p:nvSpPr>
        <p:spPr>
          <a:xfrm>
            <a:off x="648213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features and quality of the dataset</a:t>
            </a:r>
            <a:endParaRPr/>
          </a:p>
        </p:txBody>
      </p:sp>
      <p:sp>
        <p:nvSpPr>
          <p:cNvPr id="8245" name="Google Shape;8245;p60"/>
          <p:cNvSpPr txBox="1">
            <a:spLocks noGrp="1"/>
          </p:cNvSpPr>
          <p:nvPr>
            <p:ph type="subTitle" idx="8"/>
          </p:nvPr>
        </p:nvSpPr>
        <p:spPr>
          <a:xfrm>
            <a:off x="5921250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mis</a:t>
            </a:r>
            <a:r>
              <a:rPr lang="en-US"/>
              <a:t>s</a:t>
            </a:r>
            <a:r>
              <a:rPr lang="en" err="1"/>
              <a:t>ing</a:t>
            </a:r>
            <a:r>
              <a:rPr lang="en"/>
              <a:t> values and outliers</a:t>
            </a:r>
            <a:endParaRPr/>
          </a:p>
        </p:txBody>
      </p:sp>
      <p:sp>
        <p:nvSpPr>
          <p:cNvPr id="8246" name="Google Shape;8246;p60"/>
          <p:cNvSpPr txBox="1">
            <a:spLocks noGrp="1"/>
          </p:cNvSpPr>
          <p:nvPr>
            <p:ph type="subTitle" idx="9"/>
          </p:nvPr>
        </p:nvSpPr>
        <p:spPr>
          <a:xfrm>
            <a:off x="648213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 and scale data</a:t>
            </a:r>
            <a:br>
              <a:rPr lang="en"/>
            </a:br>
            <a:r>
              <a:rPr lang="en"/>
              <a:t>for modeling</a:t>
            </a:r>
            <a:endParaRPr/>
          </a:p>
        </p:txBody>
      </p:sp>
      <p:sp>
        <p:nvSpPr>
          <p:cNvPr id="8247" name="Google Shape;8247;p60"/>
          <p:cNvSpPr txBox="1">
            <a:spLocks noGrp="1"/>
          </p:cNvSpPr>
          <p:nvPr>
            <p:ph type="subTitle" idx="13"/>
          </p:nvPr>
        </p:nvSpPr>
        <p:spPr>
          <a:xfrm>
            <a:off x="5921250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test model</a:t>
            </a:r>
            <a:br>
              <a:rPr lang="en"/>
            </a:br>
            <a:r>
              <a:rPr lang="en"/>
              <a:t>to predict the target</a:t>
            </a:r>
            <a:endParaRPr/>
          </a:p>
        </p:txBody>
      </p:sp>
      <p:sp>
        <p:nvSpPr>
          <p:cNvPr id="8248" name="Google Shape;8248;p60"/>
          <p:cNvSpPr txBox="1">
            <a:spLocks noGrp="1"/>
          </p:cNvSpPr>
          <p:nvPr>
            <p:ph type="subTitle" idx="14"/>
          </p:nvPr>
        </p:nvSpPr>
        <p:spPr>
          <a:xfrm>
            <a:off x="3120119" y="2118757"/>
            <a:ext cx="28354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features</a:t>
            </a:r>
            <a:br>
              <a:rPr lang="en"/>
            </a:br>
            <a:r>
              <a:rPr lang="en"/>
              <a:t>of the attributes</a:t>
            </a:r>
            <a:endParaRPr/>
          </a:p>
        </p:txBody>
      </p:sp>
      <p:sp>
        <p:nvSpPr>
          <p:cNvPr id="8249" name="Google Shape;8249;p60"/>
          <p:cNvSpPr txBox="1">
            <a:spLocks noGrp="1"/>
          </p:cNvSpPr>
          <p:nvPr>
            <p:ph type="subTitle" idx="15"/>
          </p:nvPr>
        </p:nvSpPr>
        <p:spPr>
          <a:xfrm>
            <a:off x="3120119" y="3632580"/>
            <a:ext cx="28354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Analyze cleaned dataset</a:t>
            </a:r>
            <a:br>
              <a:rPr lang="en-US"/>
            </a:br>
            <a:r>
              <a:rPr lang="en-US"/>
              <a:t>to answer the questions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0" name="Google Shape;8250;p60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251" name="Google Shape;8251;p60"/>
          <p:cNvSpPr txBox="1">
            <a:spLocks noGrp="1"/>
          </p:cNvSpPr>
          <p:nvPr>
            <p:ph type="subTitle" idx="1"/>
          </p:nvPr>
        </p:nvSpPr>
        <p:spPr>
          <a:xfrm>
            <a:off x="648213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Data Preprocessing</a:t>
            </a:r>
            <a:endParaRPr/>
          </a:p>
        </p:txBody>
      </p:sp>
      <p:sp>
        <p:nvSpPr>
          <p:cNvPr id="8252" name="Google Shape;8252;p60"/>
          <p:cNvSpPr txBox="1">
            <a:spLocks noGrp="1"/>
          </p:cNvSpPr>
          <p:nvPr>
            <p:ph type="subTitle" idx="2"/>
          </p:nvPr>
        </p:nvSpPr>
        <p:spPr>
          <a:xfrm>
            <a:off x="5921250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Modeling</a:t>
            </a:r>
            <a:endParaRPr/>
          </a:p>
        </p:txBody>
      </p:sp>
      <p:sp>
        <p:nvSpPr>
          <p:cNvPr id="8253" name="Google Shape;8253;p60"/>
          <p:cNvSpPr txBox="1">
            <a:spLocks noGrp="1"/>
          </p:cNvSpPr>
          <p:nvPr>
            <p:ph type="subTitle" idx="3"/>
          </p:nvPr>
        </p:nvSpPr>
        <p:spPr>
          <a:xfrm>
            <a:off x="648213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Data Overview</a:t>
            </a:r>
            <a:endParaRPr/>
          </a:p>
        </p:txBody>
      </p:sp>
      <p:sp>
        <p:nvSpPr>
          <p:cNvPr id="8254" name="Google Shape;8254;p60"/>
          <p:cNvSpPr txBox="1">
            <a:spLocks noGrp="1"/>
          </p:cNvSpPr>
          <p:nvPr>
            <p:ph type="subTitle" idx="4"/>
          </p:nvPr>
        </p:nvSpPr>
        <p:spPr>
          <a:xfrm>
            <a:off x="5921250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Data Cleaning</a:t>
            </a:r>
            <a:endParaRPr/>
          </a:p>
        </p:txBody>
      </p:sp>
      <p:sp>
        <p:nvSpPr>
          <p:cNvPr id="8255" name="Google Shape;8255;p60"/>
          <p:cNvSpPr txBox="1">
            <a:spLocks noGrp="1"/>
          </p:cNvSpPr>
          <p:nvPr>
            <p:ph type="subTitle" idx="5"/>
          </p:nvPr>
        </p:nvSpPr>
        <p:spPr>
          <a:xfrm>
            <a:off x="3120119" y="3222265"/>
            <a:ext cx="2835424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5. </a:t>
            </a:r>
            <a:r>
              <a:rPr lang="en-US"/>
              <a:t>Data Analysis</a:t>
            </a:r>
          </a:p>
        </p:txBody>
      </p:sp>
      <p:sp>
        <p:nvSpPr>
          <p:cNvPr id="8256" name="Google Shape;8256;p60"/>
          <p:cNvSpPr txBox="1">
            <a:spLocks noGrp="1"/>
          </p:cNvSpPr>
          <p:nvPr>
            <p:ph type="subTitle" idx="6"/>
          </p:nvPr>
        </p:nvSpPr>
        <p:spPr>
          <a:xfrm>
            <a:off x="3120119" y="1678052"/>
            <a:ext cx="2835424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5546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" name="Google Shape;7311;p4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-5399976">
            <a:off x="888410" y="-644782"/>
            <a:ext cx="1242487" cy="3665116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-426121" y="284562"/>
            <a:ext cx="439830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LR-PCA</a:t>
            </a:r>
            <a:endParaRPr sz="8000"/>
          </a:p>
        </p:txBody>
      </p:sp>
      <p:sp>
        <p:nvSpPr>
          <p:cNvPr id="2" name="Google Shape;7321;p46">
            <a:extLst>
              <a:ext uri="{FF2B5EF4-FFF2-40B4-BE49-F238E27FC236}">
                <a16:creationId xmlns:a16="http://schemas.microsoft.com/office/drawing/2014/main" id="{2EC3906E-7A41-AE9F-2175-ECBC0E2351CB}"/>
              </a:ext>
            </a:extLst>
          </p:cNvPr>
          <p:cNvSpPr txBox="1">
            <a:spLocks/>
          </p:cNvSpPr>
          <p:nvPr/>
        </p:nvSpPr>
        <p:spPr>
          <a:xfrm>
            <a:off x="5226604" y="3127818"/>
            <a:ext cx="3092197" cy="152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1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algn="l"/>
            <a:r>
              <a:rPr lang="en-US" sz="1800">
                <a:latin typeface="Raleway" pitchFamily="2" charset="0"/>
              </a:rPr>
              <a:t>Find the best num of principal components that hold the data with the lowest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BB65-C21C-9E31-FFEA-710CF24A6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838" y="574450"/>
            <a:ext cx="3923730" cy="233071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8A249-4426-0B6F-D392-EA4EA69AB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66" y="2387125"/>
            <a:ext cx="4088259" cy="238559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1906205" flipH="1">
            <a:off x="8078222" y="428158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4" name="Google Shape;7314;p45"/>
          <p:cNvSpPr/>
          <p:nvPr/>
        </p:nvSpPr>
        <p:spPr>
          <a:xfrm rot="11212163" flipH="1">
            <a:off x="333859" y="4580394"/>
            <a:ext cx="672832" cy="38465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7608;p52">
            <a:extLst>
              <a:ext uri="{FF2B5EF4-FFF2-40B4-BE49-F238E27FC236}">
                <a16:creationId xmlns:a16="http://schemas.microsoft.com/office/drawing/2014/main" id="{9AF87AAF-613A-D103-F396-C4198006A66B}"/>
              </a:ext>
            </a:extLst>
          </p:cNvPr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7288004" y="2196460"/>
            <a:ext cx="1450831" cy="4233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897D5-32D2-8C43-1E70-D2C6A6350DD6}"/>
              </a:ext>
            </a:extLst>
          </p:cNvPr>
          <p:cNvSpPr txBox="1"/>
          <p:nvPr/>
        </p:nvSpPr>
        <p:spPr>
          <a:xfrm>
            <a:off x="6711215" y="2233196"/>
            <a:ext cx="260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aleway" pitchFamily="2" charset="0"/>
              </a:rPr>
              <a:t>accuracy</a:t>
            </a:r>
          </a:p>
        </p:txBody>
      </p:sp>
      <p:pic>
        <p:nvPicPr>
          <p:cNvPr id="9" name="Google Shape;7608;p52">
            <a:extLst>
              <a:ext uri="{FF2B5EF4-FFF2-40B4-BE49-F238E27FC236}">
                <a16:creationId xmlns:a16="http://schemas.microsoft.com/office/drawing/2014/main" id="{26A06316-F4C0-24FD-CB73-AC2F03A4CBC2}"/>
              </a:ext>
            </a:extLst>
          </p:cNvPr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2907869" y="2371218"/>
            <a:ext cx="1802309" cy="65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4655C7-8838-1794-589C-715AABAC85CB}"/>
              </a:ext>
            </a:extLst>
          </p:cNvPr>
          <p:cNvSpPr txBox="1"/>
          <p:nvPr/>
        </p:nvSpPr>
        <p:spPr>
          <a:xfrm>
            <a:off x="2765457" y="2462527"/>
            <a:ext cx="207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aleway" pitchFamily="2" charset="0"/>
              </a:rPr>
              <a:t>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2593209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7775;p53">
            <a:extLst>
              <a:ext uri="{FF2B5EF4-FFF2-40B4-BE49-F238E27FC236}">
                <a16:creationId xmlns:a16="http://schemas.microsoft.com/office/drawing/2014/main" id="{E5714853-C9C3-EA51-42C0-434165B8A5CC}"/>
              </a:ext>
            </a:extLst>
          </p:cNvPr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3985439" flipH="1">
            <a:off x="7595029" y="1344876"/>
            <a:ext cx="1513815" cy="61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776;p53">
            <a:extLst>
              <a:ext uri="{FF2B5EF4-FFF2-40B4-BE49-F238E27FC236}">
                <a16:creationId xmlns:a16="http://schemas.microsoft.com/office/drawing/2014/main" id="{F1EAB257-E0EC-C8AB-431A-CBE9C8222B71}"/>
              </a:ext>
            </a:extLst>
          </p:cNvPr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2584766" flipH="1">
            <a:off x="3678221" y="4045053"/>
            <a:ext cx="1539732" cy="61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1" name="Google Shape;7311;p45"/>
          <p:cNvPicPr preferRelativeResize="0"/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-5399976">
            <a:off x="1669640" y="-1542018"/>
            <a:ext cx="907463" cy="53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661230" y="154738"/>
            <a:ext cx="3903849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Decision Tree</a:t>
            </a:r>
            <a:endParaRPr sz="5000"/>
          </a:p>
        </p:txBody>
      </p:sp>
      <p:pic>
        <p:nvPicPr>
          <p:cNvPr id="3" name="Google Shape;7311;p45">
            <a:extLst>
              <a:ext uri="{FF2B5EF4-FFF2-40B4-BE49-F238E27FC236}">
                <a16:creationId xmlns:a16="http://schemas.microsoft.com/office/drawing/2014/main" id="{CA3B4B94-9F8E-10E1-3D20-F5C6D5475B55}"/>
              </a:ext>
            </a:extLst>
          </p:cNvPr>
          <p:cNvPicPr preferRelativeResize="0"/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5400000">
            <a:off x="2117423" y="-1136549"/>
            <a:ext cx="1036230" cy="431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313;p45">
            <a:extLst>
              <a:ext uri="{FF2B5EF4-FFF2-40B4-BE49-F238E27FC236}">
                <a16:creationId xmlns:a16="http://schemas.microsoft.com/office/drawing/2014/main" id="{A58BF006-E4B5-7D31-ABEF-25C6E1B1D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2464" y="1987106"/>
            <a:ext cx="35362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/>
              <a:t>A supervised machine learning algorithm used for regression and classification.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Each leaf node represents a class label, internal node of the tree corresponds to attributes.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244FA-3BAC-9AF9-8FDB-AFB64C162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558" y="1805718"/>
            <a:ext cx="3903848" cy="293634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7" name="Google Shape;8579;p65">
            <a:extLst>
              <a:ext uri="{FF2B5EF4-FFF2-40B4-BE49-F238E27FC236}">
                <a16:creationId xmlns:a16="http://schemas.microsoft.com/office/drawing/2014/main" id="{74448742-7AFD-EA99-2204-017C22515F3C}"/>
              </a:ext>
            </a:extLst>
          </p:cNvPr>
          <p:cNvSpPr txBox="1">
            <a:spLocks/>
          </p:cNvSpPr>
          <p:nvPr/>
        </p:nvSpPr>
        <p:spPr>
          <a:xfrm>
            <a:off x="3889269" y="877614"/>
            <a:ext cx="4898036" cy="101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1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n-US" sz="6000"/>
              <a:t>77.6%</a:t>
            </a:r>
          </a:p>
        </p:txBody>
      </p:sp>
    </p:spTree>
    <p:extLst>
      <p:ext uri="{BB962C8B-B14F-4D97-AF65-F5344CB8AC3E}">
        <p14:creationId xmlns:p14="http://schemas.microsoft.com/office/powerpoint/2010/main" val="194873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p51"/>
          <p:cNvSpPr/>
          <p:nvPr/>
        </p:nvSpPr>
        <p:spPr>
          <a:xfrm>
            <a:off x="2482886" y="985725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8" name="Google Shape;7558;p51"/>
          <p:cNvSpPr txBox="1">
            <a:spLocks noGrp="1"/>
          </p:cNvSpPr>
          <p:nvPr>
            <p:ph type="title" idx="2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7559" name="Google Shape;7559;p51"/>
          <p:cNvGrpSpPr/>
          <p:nvPr/>
        </p:nvGrpSpPr>
        <p:grpSpPr>
          <a:xfrm>
            <a:off x="3014281" y="3461539"/>
            <a:ext cx="3115438" cy="175275"/>
            <a:chOff x="3998100" y="4633825"/>
            <a:chExt cx="2329875" cy="175275"/>
          </a:xfrm>
        </p:grpSpPr>
        <p:sp>
          <p:nvSpPr>
            <p:cNvPr id="7560" name="Google Shape;7560;p51"/>
            <p:cNvSpPr/>
            <p:nvPr/>
          </p:nvSpPr>
          <p:spPr>
            <a:xfrm>
              <a:off x="4853875" y="4633825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51"/>
            <p:cNvSpPr/>
            <p:nvPr/>
          </p:nvSpPr>
          <p:spPr>
            <a:xfrm>
              <a:off x="4232975" y="4637500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51"/>
            <p:cNvSpPr/>
            <p:nvPr/>
          </p:nvSpPr>
          <p:spPr>
            <a:xfrm>
              <a:off x="5753075" y="464115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1"/>
            <p:cNvSpPr/>
            <p:nvPr/>
          </p:nvSpPr>
          <p:spPr>
            <a:xfrm>
              <a:off x="3998100" y="4643250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1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1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1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1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1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1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1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1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1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1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1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1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1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1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1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1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1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1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1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1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1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1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1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1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1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1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1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1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1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1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1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1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1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1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1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9" name="Google Shape;7599;p51"/>
          <p:cNvSpPr/>
          <p:nvPr/>
        </p:nvSpPr>
        <p:spPr>
          <a:xfrm flipH="1">
            <a:off x="6004429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51"/>
          <p:cNvSpPr/>
          <p:nvPr/>
        </p:nvSpPr>
        <p:spPr>
          <a:xfrm flipH="1">
            <a:off x="2252104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361;p47">
            <a:extLst>
              <a:ext uri="{FF2B5EF4-FFF2-40B4-BE49-F238E27FC236}">
                <a16:creationId xmlns:a16="http://schemas.microsoft.com/office/drawing/2014/main" id="{C2FC6FB8-E2B4-97AF-1D18-580FB875B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2789" y="2288581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Conclusions</a:t>
            </a:r>
            <a:endParaRPr sz="6600"/>
          </a:p>
        </p:txBody>
      </p:sp>
    </p:spTree>
    <p:extLst>
      <p:ext uri="{BB962C8B-B14F-4D97-AF65-F5344CB8AC3E}">
        <p14:creationId xmlns:p14="http://schemas.microsoft.com/office/powerpoint/2010/main" val="2834230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1" name="Google Shape;7211;p42"/>
          <p:cNvGrpSpPr/>
          <p:nvPr/>
        </p:nvGrpSpPr>
        <p:grpSpPr>
          <a:xfrm>
            <a:off x="2625824" y="1098130"/>
            <a:ext cx="3886634" cy="174750"/>
            <a:chOff x="3962000" y="4060525"/>
            <a:chExt cx="2324125" cy="174750"/>
          </a:xfrm>
        </p:grpSpPr>
        <p:sp>
          <p:nvSpPr>
            <p:cNvPr id="7212" name="Google Shape;7212;p42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42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42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42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42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42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42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42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42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42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42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42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42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42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42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42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42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42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42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42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42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42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42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42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42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42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42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42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42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42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42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42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264;p61">
            <a:extLst>
              <a:ext uri="{FF2B5EF4-FFF2-40B4-BE49-F238E27FC236}">
                <a16:creationId xmlns:a16="http://schemas.microsoft.com/office/drawing/2014/main" id="{CD304932-1E3E-ABFF-10C9-68C1F6CA1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49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Summary</a:t>
            </a:r>
            <a:endParaRPr sz="40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A96E36-919A-76CA-F63C-BB160CF1C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9733"/>
              </p:ext>
            </p:extLst>
          </p:nvPr>
        </p:nvGraphicFramePr>
        <p:xfrm>
          <a:off x="1012489" y="2271040"/>
          <a:ext cx="7119022" cy="1267996"/>
        </p:xfrm>
        <a:graphic>
          <a:graphicData uri="http://schemas.openxmlformats.org/drawingml/2006/table">
            <a:tbl>
              <a:tblPr/>
              <a:tblGrid>
                <a:gridCol w="3571962">
                  <a:extLst>
                    <a:ext uri="{9D8B030D-6E8A-4147-A177-3AD203B41FA5}">
                      <a16:colId xmlns:a16="http://schemas.microsoft.com/office/drawing/2014/main" val="3964393205"/>
                    </a:ext>
                  </a:extLst>
                </a:gridCol>
                <a:gridCol w="3547060">
                  <a:extLst>
                    <a:ext uri="{9D8B030D-6E8A-4147-A177-3AD203B41FA5}">
                      <a16:colId xmlns:a16="http://schemas.microsoft.com/office/drawing/2014/main" val="1223524958"/>
                    </a:ext>
                  </a:extLst>
                </a:gridCol>
              </a:tblGrid>
              <a:tr h="1906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Stay</a:t>
                      </a:r>
                      <a:endParaRPr lang="en-US" sz="1400" b="1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Leave</a:t>
                      </a:r>
                      <a:endParaRPr lang="en-US" sz="1400" b="1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830100"/>
                  </a:ext>
                </a:extLst>
              </a:tr>
              <a:tr h="285434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40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CDI: high ( &gt; 0.7 )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140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Gender: male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Relevant experience: ✔️</a:t>
                      </a:r>
                      <a:endParaRPr lang="en-VN" sz="14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Current university courses enrollment: ✘</a:t>
                      </a:r>
                      <a:endParaRPr lang="en-VN" sz="14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Educational level: Graduate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Relevant experience: ✘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Current university courses enrollment: ✔️</a:t>
                      </a: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74403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933FD6-94F9-362F-1DE9-05E953CB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586" y="2211787"/>
            <a:ext cx="3344088" cy="1460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1BF86-A577-4746-2701-69613DC7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808" y="2211787"/>
            <a:ext cx="3344088" cy="14604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C37139-9EF3-D77F-6C03-66EEC93E7D94}"/>
              </a:ext>
            </a:extLst>
          </p:cNvPr>
          <p:cNvCxnSpPr>
            <a:cxnSpLocks/>
          </p:cNvCxnSpPr>
          <p:nvPr/>
        </p:nvCxnSpPr>
        <p:spPr>
          <a:xfrm>
            <a:off x="4559808" y="2271040"/>
            <a:ext cx="0" cy="12679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6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0" name="Google Shape;8810;p69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 flipH="1">
            <a:off x="1899275" y="3096300"/>
            <a:ext cx="887612" cy="9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1" name="Google Shape;8811;p69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 flipH="1">
            <a:off x="1899275" y="1541250"/>
            <a:ext cx="884746" cy="9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3" name="Google Shape;8813;p69"/>
          <p:cNvSpPr txBox="1">
            <a:spLocks noGrp="1"/>
          </p:cNvSpPr>
          <p:nvPr>
            <p:ph type="subTitle" idx="1"/>
          </p:nvPr>
        </p:nvSpPr>
        <p:spPr>
          <a:xfrm>
            <a:off x="3033180" y="3398175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Involve more types of model, including other platform such as: Tableau, 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the model to predict real-life data.</a:t>
            </a:r>
            <a:endParaRPr/>
          </a:p>
        </p:txBody>
      </p:sp>
      <p:sp>
        <p:nvSpPr>
          <p:cNvPr id="8814" name="Google Shape;8814;p69"/>
          <p:cNvSpPr txBox="1">
            <a:spLocks noGrp="1"/>
          </p:cNvSpPr>
          <p:nvPr>
            <p:ph type="title" idx="2"/>
          </p:nvPr>
        </p:nvSpPr>
        <p:spPr>
          <a:xfrm>
            <a:off x="1931509" y="1594650"/>
            <a:ext cx="792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815" name="Google Shape;8815;p69"/>
          <p:cNvSpPr txBox="1">
            <a:spLocks noGrp="1"/>
          </p:cNvSpPr>
          <p:nvPr>
            <p:ph type="subTitle" idx="3"/>
          </p:nvPr>
        </p:nvSpPr>
        <p:spPr>
          <a:xfrm>
            <a:off x="3033180" y="1812000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project lacks the choice for the best model and the error is a little bit high.</a:t>
            </a:r>
            <a:endParaRPr/>
          </a:p>
        </p:txBody>
      </p:sp>
      <p:sp>
        <p:nvSpPr>
          <p:cNvPr id="8816" name="Google Shape;8816;p69"/>
          <p:cNvSpPr txBox="1">
            <a:spLocks noGrp="1"/>
          </p:cNvSpPr>
          <p:nvPr>
            <p:ph type="title" idx="4"/>
          </p:nvPr>
        </p:nvSpPr>
        <p:spPr>
          <a:xfrm>
            <a:off x="1945198" y="3170036"/>
            <a:ext cx="792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2B27E-2322-759A-2ED3-3FFBB7A86A83}"/>
              </a:ext>
            </a:extLst>
          </p:cNvPr>
          <p:cNvSpPr txBox="1"/>
          <p:nvPr/>
        </p:nvSpPr>
        <p:spPr>
          <a:xfrm>
            <a:off x="3033180" y="1596176"/>
            <a:ext cx="3077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3"/>
                </a:solidFill>
                <a:latin typeface="Caveat Brush" pitchFamily="2" charset="0"/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488EA-C929-9352-9C49-31A4E033929B}"/>
              </a:ext>
            </a:extLst>
          </p:cNvPr>
          <p:cNvSpPr txBox="1"/>
          <p:nvPr/>
        </p:nvSpPr>
        <p:spPr>
          <a:xfrm>
            <a:off x="3033180" y="3159648"/>
            <a:ext cx="3077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3"/>
                </a:solidFill>
                <a:latin typeface="Caveat Brush" pitchFamily="2" charset="0"/>
              </a:rPr>
              <a:t>Future Plans</a:t>
            </a:r>
          </a:p>
        </p:txBody>
      </p:sp>
      <p:sp>
        <p:nvSpPr>
          <p:cNvPr id="5" name="Google Shape;7363;p47">
            <a:extLst>
              <a:ext uri="{FF2B5EF4-FFF2-40B4-BE49-F238E27FC236}">
                <a16:creationId xmlns:a16="http://schemas.microsoft.com/office/drawing/2014/main" id="{3D45AE22-BF5A-4CEC-657A-D2E0C96371C6}"/>
              </a:ext>
            </a:extLst>
          </p:cNvPr>
          <p:cNvSpPr/>
          <p:nvPr/>
        </p:nvSpPr>
        <p:spPr>
          <a:xfrm>
            <a:off x="8158553" y="4113012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264;p61">
            <a:extLst>
              <a:ext uri="{FF2B5EF4-FFF2-40B4-BE49-F238E27FC236}">
                <a16:creationId xmlns:a16="http://schemas.microsoft.com/office/drawing/2014/main" id="{CD893F16-29E0-2C70-9C55-D04AD9372F03}"/>
              </a:ext>
            </a:extLst>
          </p:cNvPr>
          <p:cNvSpPr txBox="1">
            <a:spLocks/>
          </p:cNvSpPr>
          <p:nvPr/>
        </p:nvSpPr>
        <p:spPr>
          <a:xfrm>
            <a:off x="716550" y="70018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5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n-US" sz="400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16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73BD15-A4F3-5F83-66F0-F9D922646FDA}"/>
              </a:ext>
            </a:extLst>
          </p:cNvPr>
          <p:cNvSpPr txBox="1"/>
          <p:nvPr/>
        </p:nvSpPr>
        <p:spPr>
          <a:xfrm>
            <a:off x="898071" y="1622035"/>
            <a:ext cx="7347857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 err="1">
                <a:solidFill>
                  <a:schemeClr val="accent3"/>
                </a:solidFill>
                <a:latin typeface="Raleway" pitchFamily="2" charset="0"/>
              </a:rPr>
              <a:t>Lalwani</a:t>
            </a:r>
            <a:r>
              <a:rPr lang="en-US" sz="1600">
                <a:solidFill>
                  <a:schemeClr val="accent3"/>
                </a:solidFill>
                <a:latin typeface="Raleway" pitchFamily="2" charset="0"/>
              </a:rPr>
              <a:t>, P (2021). What Is HR Analytics? Definition, Importance, Key Metrics, Data Requirements, and Implementation | Spiceworks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>
                <a:solidFill>
                  <a:schemeClr val="accent3"/>
                </a:solidFill>
                <a:latin typeface="Raleway" pitchFamily="2" charset="0"/>
              </a:rPr>
              <a:t>HR Analytics: Job Change of Data Scientists. (n.d.). Kaggle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 err="1">
                <a:solidFill>
                  <a:schemeClr val="accent3"/>
                </a:solidFill>
                <a:latin typeface="Raleway" pitchFamily="2" charset="0"/>
              </a:rPr>
              <a:t>Jaadi</a:t>
            </a:r>
            <a:r>
              <a:rPr lang="en-US" sz="1600">
                <a:solidFill>
                  <a:schemeClr val="accent3"/>
                </a:solidFill>
                <a:latin typeface="Raleway" pitchFamily="2" charset="0"/>
              </a:rPr>
              <a:t>, Z. (2022). Principal Component Analysis (PCA) Explained. Built In. AUTHOR (YEAR)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>
                <a:solidFill>
                  <a:schemeClr val="accent3"/>
                </a:solidFill>
                <a:latin typeface="Raleway" pitchFamily="2" charset="0"/>
              </a:rPr>
              <a:t> Decision Tree Introduction with example. (2022, November 10). </a:t>
            </a:r>
            <a:r>
              <a:rPr lang="en-US" sz="1600" err="1">
                <a:solidFill>
                  <a:schemeClr val="accent3"/>
                </a:solidFill>
                <a:latin typeface="Raleway" pitchFamily="2" charset="0"/>
              </a:rPr>
              <a:t>GeeksforGeeks</a:t>
            </a:r>
            <a:endParaRPr lang="en-US" sz="1600">
              <a:solidFill>
                <a:schemeClr val="accent3"/>
              </a:solidFill>
              <a:latin typeface="Raleway" pitchFamily="2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>
                <a:solidFill>
                  <a:schemeClr val="accent3"/>
                </a:solidFill>
                <a:latin typeface="Raleway" pitchFamily="2" charset="0"/>
              </a:rPr>
              <a:t>Varghese, D. (n.d.). Comparative Study on Classic Machine learning Algorithms | by Danny Varghese. Towards Data Science.</a:t>
            </a:r>
          </a:p>
        </p:txBody>
      </p:sp>
      <p:sp>
        <p:nvSpPr>
          <p:cNvPr id="5" name="Google Shape;8264;p61">
            <a:extLst>
              <a:ext uri="{FF2B5EF4-FFF2-40B4-BE49-F238E27FC236}">
                <a16:creationId xmlns:a16="http://schemas.microsoft.com/office/drawing/2014/main" id="{6463CC35-6A83-613F-0D17-6AB34D4A09BF}"/>
              </a:ext>
            </a:extLst>
          </p:cNvPr>
          <p:cNvSpPr txBox="1">
            <a:spLocks/>
          </p:cNvSpPr>
          <p:nvPr/>
        </p:nvSpPr>
        <p:spPr>
          <a:xfrm>
            <a:off x="716550" y="70018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5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n-US" sz="400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92336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4" name="Google Shape;8864;p34"/>
          <p:cNvPicPr preferRelativeResize="0"/>
          <p:nvPr/>
        </p:nvPicPr>
        <p:blipFill rotWithShape="1">
          <a:blip r:embed="rId3">
            <a:alphaModFix amt="37000"/>
          </a:blip>
          <a:srcRect/>
          <a:stretch/>
        </p:blipFill>
        <p:spPr>
          <a:xfrm rot="-5399976">
            <a:off x="3479640" y="173080"/>
            <a:ext cx="2184720" cy="4797340"/>
          </a:xfrm>
          <a:prstGeom prst="rect">
            <a:avLst/>
          </a:prstGeom>
          <a:noFill/>
          <a:ln>
            <a:noFill/>
          </a:ln>
        </p:spPr>
      </p:pic>
      <p:sp>
        <p:nvSpPr>
          <p:cNvPr id="8865" name="Google Shape;8865;p34"/>
          <p:cNvSpPr txBox="1"/>
          <p:nvPr/>
        </p:nvSpPr>
        <p:spPr>
          <a:xfrm>
            <a:off x="2748750" y="4416259"/>
            <a:ext cx="36465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Please keep this slide for attribution.</a:t>
            </a:r>
            <a:endParaRPr sz="1400" b="0" i="0" u="none" strike="noStrike" cap="none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66" name="Google Shape;8866;p34"/>
          <p:cNvSpPr txBox="1">
            <a:spLocks noGrp="1"/>
          </p:cNvSpPr>
          <p:nvPr>
            <p:ph type="ctrTitle"/>
          </p:nvPr>
        </p:nvSpPr>
        <p:spPr>
          <a:xfrm>
            <a:off x="2220211" y="1883400"/>
            <a:ext cx="4703577" cy="1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7" name="Picture 6" descr="A picture containing shoji, indoor, tub, bath&#10;&#10;Description automatically generated">
            <a:extLst>
              <a:ext uri="{FF2B5EF4-FFF2-40B4-BE49-F238E27FC236}">
                <a16:creationId xmlns:a16="http://schemas.microsoft.com/office/drawing/2014/main" id="{FDC6F44D-4A3A-5F9B-3087-EF3F6006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952" y="3533730"/>
            <a:ext cx="4190338" cy="759974"/>
          </a:xfrm>
          <a:prstGeom prst="rect">
            <a:avLst/>
          </a:prstGeom>
        </p:spPr>
      </p:pic>
      <p:pic>
        <p:nvPicPr>
          <p:cNvPr id="8" name="Picture 7" descr="A picture containing shoji, indoor, tub, bath&#10;&#10;Description automatically generated">
            <a:extLst>
              <a:ext uri="{FF2B5EF4-FFF2-40B4-BE49-F238E27FC236}">
                <a16:creationId xmlns:a16="http://schemas.microsoft.com/office/drawing/2014/main" id="{9D81F94C-11B0-1E48-E1CF-F2DB5159C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709"/>
          <a:stretch/>
        </p:blipFill>
        <p:spPr>
          <a:xfrm>
            <a:off x="2456952" y="4193689"/>
            <a:ext cx="4190338" cy="656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p51"/>
          <p:cNvSpPr/>
          <p:nvPr/>
        </p:nvSpPr>
        <p:spPr>
          <a:xfrm>
            <a:off x="2482886" y="985725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6" name="Google Shape;7556;p51"/>
          <p:cNvSpPr txBox="1">
            <a:spLocks noGrp="1"/>
          </p:cNvSpPr>
          <p:nvPr>
            <p:ph type="title"/>
          </p:nvPr>
        </p:nvSpPr>
        <p:spPr>
          <a:xfrm>
            <a:off x="2643450" y="2197025"/>
            <a:ext cx="3857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7557" name="Google Shape;7557;p51"/>
          <p:cNvSpPr txBox="1">
            <a:spLocks noGrp="1"/>
          </p:cNvSpPr>
          <p:nvPr>
            <p:ph type="subTitle" idx="1"/>
          </p:nvPr>
        </p:nvSpPr>
        <p:spPr>
          <a:xfrm>
            <a:off x="3140316" y="3591687"/>
            <a:ext cx="28641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features &amp;</a:t>
            </a:r>
            <a:br>
              <a:rPr lang="en"/>
            </a:br>
            <a:r>
              <a:rPr lang="en"/>
              <a:t>quality of the dataset </a:t>
            </a:r>
            <a:endParaRPr/>
          </a:p>
        </p:txBody>
      </p:sp>
      <p:sp>
        <p:nvSpPr>
          <p:cNvPr id="7558" name="Google Shape;7558;p51"/>
          <p:cNvSpPr txBox="1">
            <a:spLocks noGrp="1"/>
          </p:cNvSpPr>
          <p:nvPr>
            <p:ph type="title" idx="2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559" name="Google Shape;7559;p51"/>
          <p:cNvGrpSpPr/>
          <p:nvPr/>
        </p:nvGrpSpPr>
        <p:grpSpPr>
          <a:xfrm>
            <a:off x="2799464" y="3286264"/>
            <a:ext cx="3553525" cy="175275"/>
            <a:chOff x="3998100" y="4633825"/>
            <a:chExt cx="2329875" cy="175275"/>
          </a:xfrm>
        </p:grpSpPr>
        <p:sp>
          <p:nvSpPr>
            <p:cNvPr id="7560" name="Google Shape;7560;p51"/>
            <p:cNvSpPr/>
            <p:nvPr/>
          </p:nvSpPr>
          <p:spPr>
            <a:xfrm>
              <a:off x="4853875" y="4633825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51"/>
            <p:cNvSpPr/>
            <p:nvPr/>
          </p:nvSpPr>
          <p:spPr>
            <a:xfrm>
              <a:off x="4232975" y="4637500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51"/>
            <p:cNvSpPr/>
            <p:nvPr/>
          </p:nvSpPr>
          <p:spPr>
            <a:xfrm>
              <a:off x="5753075" y="464115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1"/>
            <p:cNvSpPr/>
            <p:nvPr/>
          </p:nvSpPr>
          <p:spPr>
            <a:xfrm>
              <a:off x="3998100" y="4643250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1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1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1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1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1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1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1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1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1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1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1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1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1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1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1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1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1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1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1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1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1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1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1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1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1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1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1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1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1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1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1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1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1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1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1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9" name="Google Shape;7599;p51"/>
          <p:cNvSpPr/>
          <p:nvPr/>
        </p:nvSpPr>
        <p:spPr>
          <a:xfrm flipH="1">
            <a:off x="6004429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51"/>
          <p:cNvSpPr/>
          <p:nvPr/>
        </p:nvSpPr>
        <p:spPr>
          <a:xfrm flipH="1">
            <a:off x="2252104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40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4" name="Google Shape;8264;p61"/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Attributes description</a:t>
            </a:r>
            <a:endParaRPr sz="40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7E4254-2D34-68C4-B0D5-7F8952278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52989"/>
              </p:ext>
            </p:extLst>
          </p:nvPr>
        </p:nvGraphicFramePr>
        <p:xfrm>
          <a:off x="415589" y="1552890"/>
          <a:ext cx="3825503" cy="3095943"/>
        </p:xfrm>
        <a:graphic>
          <a:graphicData uri="http://schemas.openxmlformats.org/drawingml/2006/table">
            <a:tbl>
              <a:tblPr/>
              <a:tblGrid>
                <a:gridCol w="370137">
                  <a:extLst>
                    <a:ext uri="{9D8B030D-6E8A-4147-A177-3AD203B41FA5}">
                      <a16:colId xmlns:a16="http://schemas.microsoft.com/office/drawing/2014/main" val="170292796"/>
                    </a:ext>
                  </a:extLst>
                </a:gridCol>
                <a:gridCol w="1065376">
                  <a:extLst>
                    <a:ext uri="{9D8B030D-6E8A-4147-A177-3AD203B41FA5}">
                      <a16:colId xmlns:a16="http://schemas.microsoft.com/office/drawing/2014/main" val="386043149"/>
                    </a:ext>
                  </a:extLst>
                </a:gridCol>
                <a:gridCol w="1865883">
                  <a:extLst>
                    <a:ext uri="{9D8B030D-6E8A-4147-A177-3AD203B41FA5}">
                      <a16:colId xmlns:a16="http://schemas.microsoft.com/office/drawing/2014/main" val="2414250886"/>
                    </a:ext>
                  </a:extLst>
                </a:gridCol>
                <a:gridCol w="524107">
                  <a:extLst>
                    <a:ext uri="{9D8B030D-6E8A-4147-A177-3AD203B41FA5}">
                      <a16:colId xmlns:a16="http://schemas.microsoft.com/office/drawing/2014/main" val="2745465121"/>
                    </a:ext>
                  </a:extLst>
                </a:gridCol>
              </a:tblGrid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No.</a:t>
                      </a:r>
                      <a:endParaRPr lang="en-US" sz="10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Attribute</a:t>
                      </a:r>
                      <a:endParaRPr lang="en-US" sz="10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Description</a:t>
                      </a:r>
                      <a:endParaRPr lang="en-US" sz="10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Data type</a:t>
                      </a:r>
                      <a:endParaRPr lang="en-US" sz="10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6126"/>
                  </a:ext>
                </a:extLst>
              </a:tr>
              <a:tr h="253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enrollee_id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Unique ID for candidate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int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675220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2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city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City code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371389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3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city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_development _index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Development index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of the city (scaled)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float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064138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4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gender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Gender of candidate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44815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5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relevant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_experience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Relevant experience of candidate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96449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6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enrolled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_university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Type of University course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currently enrolled (if any)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608329"/>
                  </a:ext>
                </a:extLst>
              </a:tr>
              <a:tr h="4906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7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education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_level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Education level of candidate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1219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9C2759-5F74-64CC-A6D5-D7843113F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512638"/>
              </p:ext>
            </p:extLst>
          </p:nvPr>
        </p:nvGraphicFramePr>
        <p:xfrm>
          <a:off x="4570603" y="1552890"/>
          <a:ext cx="4157808" cy="3097396"/>
        </p:xfrm>
        <a:graphic>
          <a:graphicData uri="http://schemas.openxmlformats.org/drawingml/2006/table">
            <a:tbl>
              <a:tblPr/>
              <a:tblGrid>
                <a:gridCol w="370137">
                  <a:extLst>
                    <a:ext uri="{9D8B030D-6E8A-4147-A177-3AD203B41FA5}">
                      <a16:colId xmlns:a16="http://schemas.microsoft.com/office/drawing/2014/main" val="2405931698"/>
                    </a:ext>
                  </a:extLst>
                </a:gridCol>
                <a:gridCol w="935190">
                  <a:extLst>
                    <a:ext uri="{9D8B030D-6E8A-4147-A177-3AD203B41FA5}">
                      <a16:colId xmlns:a16="http://schemas.microsoft.com/office/drawing/2014/main" val="4005721138"/>
                    </a:ext>
                  </a:extLst>
                </a:gridCol>
                <a:gridCol w="2328374">
                  <a:extLst>
                    <a:ext uri="{9D8B030D-6E8A-4147-A177-3AD203B41FA5}">
                      <a16:colId xmlns:a16="http://schemas.microsoft.com/office/drawing/2014/main" val="2161248582"/>
                    </a:ext>
                  </a:extLst>
                </a:gridCol>
                <a:gridCol w="524107">
                  <a:extLst>
                    <a:ext uri="{9D8B030D-6E8A-4147-A177-3AD203B41FA5}">
                      <a16:colId xmlns:a16="http://schemas.microsoft.com/office/drawing/2014/main" val="1841645492"/>
                    </a:ext>
                  </a:extLst>
                </a:gridCol>
              </a:tblGrid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No.</a:t>
                      </a:r>
                      <a:endParaRPr lang="en-US" sz="10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Attribute</a:t>
                      </a:r>
                      <a:endParaRPr lang="en-US" sz="10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Description</a:t>
                      </a:r>
                      <a:endParaRPr lang="en-US" sz="10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Data type</a:t>
                      </a:r>
                      <a:endParaRPr lang="en-US" sz="10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39428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8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major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_discipline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Education major discipline of candidate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719183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9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experience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Candidate total experience (years)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36439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10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company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_size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Number of employees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in current employer's company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662721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11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company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_type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Type of current employer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278012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12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last_new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_job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Difference in years between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the previous job and current job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694489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13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training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_hours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Training hours completed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int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811330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14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target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0 – Stay, 1 – Leave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float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709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33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0732EC-4A55-9F12-E37C-3986C91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29789"/>
              </p:ext>
            </p:extLst>
          </p:nvPr>
        </p:nvGraphicFramePr>
        <p:xfrm>
          <a:off x="481639" y="1814703"/>
          <a:ext cx="3936721" cy="2673222"/>
        </p:xfrm>
        <a:graphic>
          <a:graphicData uri="http://schemas.openxmlformats.org/drawingml/2006/table">
            <a:tbl>
              <a:tblPr/>
              <a:tblGrid>
                <a:gridCol w="333961">
                  <a:extLst>
                    <a:ext uri="{9D8B030D-6E8A-4147-A177-3AD203B41FA5}">
                      <a16:colId xmlns:a16="http://schemas.microsoft.com/office/drawing/2014/main" val="3964393205"/>
                    </a:ext>
                  </a:extLst>
                </a:gridCol>
                <a:gridCol w="1405085">
                  <a:extLst>
                    <a:ext uri="{9D8B030D-6E8A-4147-A177-3AD203B41FA5}">
                      <a16:colId xmlns:a16="http://schemas.microsoft.com/office/drawing/2014/main" val="1223524958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812767698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860345070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2570332801"/>
                    </a:ext>
                  </a:extLst>
                </a:gridCol>
                <a:gridCol w="553932">
                  <a:extLst>
                    <a:ext uri="{9D8B030D-6E8A-4147-A177-3AD203B41FA5}">
                      <a16:colId xmlns:a16="http://schemas.microsoft.com/office/drawing/2014/main" val="1832329463"/>
                    </a:ext>
                  </a:extLst>
                </a:gridCol>
              </a:tblGrid>
              <a:tr h="40819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No.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Attribute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Data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Type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Missing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Value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Unique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Value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830100"/>
                  </a:ext>
                </a:extLst>
              </a:tr>
              <a:tr h="2854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1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enrollee_id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int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744035"/>
                  </a:ext>
                </a:extLst>
              </a:tr>
              <a:tr h="2854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2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city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700421"/>
                  </a:ext>
                </a:extLst>
              </a:tr>
              <a:tr h="4695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3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city_development _index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float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899505"/>
                  </a:ext>
                </a:extLst>
              </a:tr>
              <a:tr h="2854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4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gender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14650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4508</a:t>
                      </a:r>
                      <a:endParaRPr lang="en-VN" sz="12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6402187"/>
                  </a:ext>
                </a:extLst>
              </a:tr>
              <a:tr h="4695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5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relevant</a:t>
                      </a:r>
                      <a:b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_experience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971860"/>
                  </a:ext>
                </a:extLst>
              </a:tr>
              <a:tr h="4695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6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enrolled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_university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18772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386</a:t>
                      </a:r>
                      <a:endParaRPr lang="en-VN" sz="12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46012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B3F9A-B338-2C3D-2B1D-A78A22CE4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21975"/>
              </p:ext>
            </p:extLst>
          </p:nvPr>
        </p:nvGraphicFramePr>
        <p:xfrm>
          <a:off x="4725641" y="1814703"/>
          <a:ext cx="3866829" cy="2673222"/>
        </p:xfrm>
        <a:graphic>
          <a:graphicData uri="http://schemas.openxmlformats.org/drawingml/2006/table">
            <a:tbl>
              <a:tblPr/>
              <a:tblGrid>
                <a:gridCol w="316179">
                  <a:extLst>
                    <a:ext uri="{9D8B030D-6E8A-4147-A177-3AD203B41FA5}">
                      <a16:colId xmlns:a16="http://schemas.microsoft.com/office/drawing/2014/main" val="3938593673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196472494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02935010"/>
                    </a:ext>
                  </a:extLst>
                </a:gridCol>
                <a:gridCol w="545911">
                  <a:extLst>
                    <a:ext uri="{9D8B030D-6E8A-4147-A177-3AD203B41FA5}">
                      <a16:colId xmlns:a16="http://schemas.microsoft.com/office/drawing/2014/main" val="1739332421"/>
                    </a:ext>
                  </a:extLst>
                </a:gridCol>
                <a:gridCol w="592009">
                  <a:extLst>
                    <a:ext uri="{9D8B030D-6E8A-4147-A177-3AD203B41FA5}">
                      <a16:colId xmlns:a16="http://schemas.microsoft.com/office/drawing/2014/main" val="2082811489"/>
                    </a:ext>
                  </a:extLst>
                </a:gridCol>
                <a:gridCol w="573770">
                  <a:extLst>
                    <a:ext uri="{9D8B030D-6E8A-4147-A177-3AD203B41FA5}">
                      <a16:colId xmlns:a16="http://schemas.microsoft.com/office/drawing/2014/main" val="1034204010"/>
                    </a:ext>
                  </a:extLst>
                </a:gridCol>
              </a:tblGrid>
              <a:tr h="2641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No.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Attribute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Data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Type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Missing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Value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Unique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Value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76945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7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education_level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18698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460</a:t>
                      </a:r>
                      <a:endParaRPr lang="en-VN" sz="12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6367874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8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major_discipline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16345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2813</a:t>
                      </a:r>
                      <a:endParaRPr lang="en-VN" sz="12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9678609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9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experience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19093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en-VN" sz="12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127213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company_size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13220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5938</a:t>
                      </a:r>
                      <a:endParaRPr lang="en-VN" sz="12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932573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11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company_type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13018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6140</a:t>
                      </a:r>
                      <a:endParaRPr lang="en-VN" sz="12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036955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12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last_new_job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18735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  <a:endParaRPr lang="en-VN" sz="12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313582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13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training_hours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int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206712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14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target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float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4792006"/>
                  </a:ext>
                </a:extLst>
              </a:tr>
            </a:tbl>
          </a:graphicData>
        </a:graphic>
      </p:graphicFrame>
      <p:sp>
        <p:nvSpPr>
          <p:cNvPr id="8" name="Google Shape;8264;p61">
            <a:extLst>
              <a:ext uri="{FF2B5EF4-FFF2-40B4-BE49-F238E27FC236}">
                <a16:creationId xmlns:a16="http://schemas.microsoft.com/office/drawing/2014/main" id="{B7356E30-823B-0529-6DF4-424818A8F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Dataset description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30584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9" name="Google Shape;7359;p47"/>
          <p:cNvSpPr/>
          <p:nvPr/>
        </p:nvSpPr>
        <p:spPr>
          <a:xfrm>
            <a:off x="2521324" y="937644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0" name="Google Shape;7360;p47"/>
          <p:cNvSpPr/>
          <p:nvPr/>
        </p:nvSpPr>
        <p:spPr>
          <a:xfrm>
            <a:off x="3516407" y="3637954"/>
            <a:ext cx="2190938" cy="212"/>
          </a:xfrm>
          <a:custGeom>
            <a:avLst/>
            <a:gdLst/>
            <a:ahLst/>
            <a:cxnLst/>
            <a:rect l="l" t="t" r="r" b="b"/>
            <a:pathLst>
              <a:path w="10409" h="1" fill="none" extrusionOk="0">
                <a:moveTo>
                  <a:pt x="1" y="0"/>
                </a:moveTo>
                <a:lnTo>
                  <a:pt x="10408" y="0"/>
                </a:lnTo>
              </a:path>
            </a:pathLst>
          </a:custGeom>
          <a:noFill/>
          <a:ln w="3850" cap="flat" cmpd="sng">
            <a:solidFill>
              <a:srgbClr val="92807D"/>
            </a:solidFill>
            <a:prstDash val="solid"/>
            <a:miter lim="11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1" name="Google Shape;7361;p47"/>
          <p:cNvSpPr txBox="1">
            <a:spLocks noGrp="1"/>
          </p:cNvSpPr>
          <p:nvPr>
            <p:ph type="title"/>
          </p:nvPr>
        </p:nvSpPr>
        <p:spPr>
          <a:xfrm>
            <a:off x="2762664" y="2432386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</a:t>
            </a:r>
            <a:r>
              <a:rPr lang="en-US" sz="4400"/>
              <a:t>Data Analysis</a:t>
            </a:r>
            <a:endParaRPr/>
          </a:p>
        </p:txBody>
      </p:sp>
      <p:sp>
        <p:nvSpPr>
          <p:cNvPr id="7363" name="Google Shape;7363;p47"/>
          <p:cNvSpPr/>
          <p:nvPr/>
        </p:nvSpPr>
        <p:spPr>
          <a:xfrm>
            <a:off x="2252104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4" name="Google Shape;7364;p47"/>
          <p:cNvSpPr txBox="1">
            <a:spLocks noGrp="1"/>
          </p:cNvSpPr>
          <p:nvPr>
            <p:ph type="title" idx="2"/>
          </p:nvPr>
        </p:nvSpPr>
        <p:spPr>
          <a:xfrm>
            <a:off x="3844116" y="1334136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65" name="Google Shape;7365;p47"/>
          <p:cNvSpPr/>
          <p:nvPr/>
        </p:nvSpPr>
        <p:spPr>
          <a:xfrm>
            <a:off x="6004429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47"/>
          <p:cNvGrpSpPr/>
          <p:nvPr/>
        </p:nvGrpSpPr>
        <p:grpSpPr>
          <a:xfrm>
            <a:off x="3117056" y="3386649"/>
            <a:ext cx="2918493" cy="528037"/>
            <a:chOff x="4025278" y="4641675"/>
            <a:chExt cx="2283105" cy="528037"/>
          </a:xfrm>
        </p:grpSpPr>
        <p:sp>
          <p:nvSpPr>
            <p:cNvPr id="7367" name="Google Shape;7367;p47"/>
            <p:cNvSpPr/>
            <p:nvPr/>
          </p:nvSpPr>
          <p:spPr>
            <a:xfrm>
              <a:off x="4866425" y="5008562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47"/>
            <p:cNvSpPr/>
            <p:nvPr/>
          </p:nvSpPr>
          <p:spPr>
            <a:xfrm>
              <a:off x="4235075" y="5005192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47"/>
            <p:cNvSpPr/>
            <p:nvPr/>
          </p:nvSpPr>
          <p:spPr>
            <a:xfrm>
              <a:off x="5733483" y="501534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47"/>
            <p:cNvSpPr/>
            <p:nvPr/>
          </p:nvSpPr>
          <p:spPr>
            <a:xfrm>
              <a:off x="4025278" y="5010619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47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47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47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47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47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47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47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47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47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47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47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47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47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47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47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47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47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47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47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47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47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47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47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47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47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47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47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47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47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47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47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47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47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47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47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6" name="Google Shape;8176;p58"/>
          <p:cNvGrpSpPr/>
          <p:nvPr/>
        </p:nvGrpSpPr>
        <p:grpSpPr>
          <a:xfrm>
            <a:off x="1952391" y="1229095"/>
            <a:ext cx="5239218" cy="87569"/>
            <a:chOff x="3962000" y="4060525"/>
            <a:chExt cx="2324125" cy="174754"/>
          </a:xfrm>
        </p:grpSpPr>
        <p:sp>
          <p:nvSpPr>
            <p:cNvPr id="8178" name="Google Shape;8178;p58"/>
            <p:cNvSpPr/>
            <p:nvPr/>
          </p:nvSpPr>
          <p:spPr>
            <a:xfrm>
              <a:off x="4702700" y="4077279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58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58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58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58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58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58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58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58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8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58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58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8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58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58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58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8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58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58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58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58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58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58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58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8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58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58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8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58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58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58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58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B5F562-9A68-4918-2F3B-F9DCFA672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434388"/>
              </p:ext>
            </p:extLst>
          </p:nvPr>
        </p:nvGraphicFramePr>
        <p:xfrm>
          <a:off x="716551" y="1986384"/>
          <a:ext cx="7710899" cy="2219112"/>
        </p:xfrm>
        <a:graphic>
          <a:graphicData uri="http://schemas.openxmlformats.org/drawingml/2006/table">
            <a:tbl>
              <a:tblPr/>
              <a:tblGrid>
                <a:gridCol w="1661190">
                  <a:extLst>
                    <a:ext uri="{9D8B030D-6E8A-4147-A177-3AD203B41FA5}">
                      <a16:colId xmlns:a16="http://schemas.microsoft.com/office/drawing/2014/main" val="1039298072"/>
                    </a:ext>
                  </a:extLst>
                </a:gridCol>
                <a:gridCol w="743817">
                  <a:extLst>
                    <a:ext uri="{9D8B030D-6E8A-4147-A177-3AD203B41FA5}">
                      <a16:colId xmlns:a16="http://schemas.microsoft.com/office/drawing/2014/main" val="2655581006"/>
                    </a:ext>
                  </a:extLst>
                </a:gridCol>
                <a:gridCol w="818199">
                  <a:extLst>
                    <a:ext uri="{9D8B030D-6E8A-4147-A177-3AD203B41FA5}">
                      <a16:colId xmlns:a16="http://schemas.microsoft.com/office/drawing/2014/main" val="2707183398"/>
                    </a:ext>
                  </a:extLst>
                </a:gridCol>
                <a:gridCol w="743817">
                  <a:extLst>
                    <a:ext uri="{9D8B030D-6E8A-4147-A177-3AD203B41FA5}">
                      <a16:colId xmlns:a16="http://schemas.microsoft.com/office/drawing/2014/main" val="2455850736"/>
                    </a:ext>
                  </a:extLst>
                </a:gridCol>
                <a:gridCol w="533068">
                  <a:extLst>
                    <a:ext uri="{9D8B030D-6E8A-4147-A177-3AD203B41FA5}">
                      <a16:colId xmlns:a16="http://schemas.microsoft.com/office/drawing/2014/main" val="1203866080"/>
                    </a:ext>
                  </a:extLst>
                </a:gridCol>
                <a:gridCol w="768611">
                  <a:extLst>
                    <a:ext uri="{9D8B030D-6E8A-4147-A177-3AD203B41FA5}">
                      <a16:colId xmlns:a16="http://schemas.microsoft.com/office/drawing/2014/main" val="223060018"/>
                    </a:ext>
                  </a:extLst>
                </a:gridCol>
                <a:gridCol w="805801">
                  <a:extLst>
                    <a:ext uri="{9D8B030D-6E8A-4147-A177-3AD203B41FA5}">
                      <a16:colId xmlns:a16="http://schemas.microsoft.com/office/drawing/2014/main" val="3673440699"/>
                    </a:ext>
                  </a:extLst>
                </a:gridCol>
                <a:gridCol w="805801">
                  <a:extLst>
                    <a:ext uri="{9D8B030D-6E8A-4147-A177-3AD203B41FA5}">
                      <a16:colId xmlns:a16="http://schemas.microsoft.com/office/drawing/2014/main" val="3586959354"/>
                    </a:ext>
                  </a:extLst>
                </a:gridCol>
                <a:gridCol w="830595">
                  <a:extLst>
                    <a:ext uri="{9D8B030D-6E8A-4147-A177-3AD203B41FA5}">
                      <a16:colId xmlns:a16="http://schemas.microsoft.com/office/drawing/2014/main" val="24858739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mean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std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min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25% (Q1)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50% (Q2)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75% (Q3)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max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29326"/>
                  </a:ext>
                </a:extLst>
              </a:tr>
              <a:tr h="4930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enrollee_id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19158.0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16875.36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9616.29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8554.25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16982.5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25169.75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33380.00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0091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city_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development_index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19158.0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0.92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759767"/>
                  </a:ext>
                </a:extLst>
              </a:tr>
              <a:tr h="4773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training_hours</a:t>
                      </a:r>
                      <a:endParaRPr lang="en-US" sz="1200" b="1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19158.0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65.37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60.06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11115"/>
                  </a:ext>
                </a:extLst>
              </a:tr>
              <a:tr h="44604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target</a:t>
                      </a:r>
                      <a:endParaRPr lang="en-US" sz="1200" b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19158.0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289497"/>
                  </a:ext>
                </a:extLst>
              </a:tr>
            </a:tbl>
          </a:graphicData>
        </a:graphic>
      </p:graphicFrame>
      <p:sp>
        <p:nvSpPr>
          <p:cNvPr id="7" name="Google Shape;8264;p61">
            <a:extLst>
              <a:ext uri="{FF2B5EF4-FFF2-40B4-BE49-F238E27FC236}">
                <a16:creationId xmlns:a16="http://schemas.microsoft.com/office/drawing/2014/main" id="{DDECF96C-B00E-1934-6CCF-4AFE184CA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Numerical attributes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649928951"/>
      </p:ext>
    </p:extLst>
  </p:cSld>
  <p:clrMapOvr>
    <a:masterClrMapping/>
  </p:clrMapOvr>
</p:sld>
</file>

<file path=ppt/theme/theme1.xml><?xml version="1.0" encoding="utf-8"?>
<a:theme xmlns:a="http://schemas.openxmlformats.org/drawingml/2006/main" name="Handa Notebook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7884"/>
      </a:lt2>
      <a:accent1>
        <a:srgbClr val="FFB5BD"/>
      </a:accent1>
      <a:accent2>
        <a:srgbClr val="FFCF60"/>
      </a:accent2>
      <a:accent3>
        <a:srgbClr val="00426E"/>
      </a:accent3>
      <a:accent4>
        <a:srgbClr val="81C7C7"/>
      </a:accent4>
      <a:accent5>
        <a:srgbClr val="003D6A"/>
      </a:accent5>
      <a:accent6>
        <a:srgbClr val="A8BFCE"/>
      </a:accent6>
      <a:hlink>
        <a:srgbClr val="003D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8680242603FC438DB4DB8586526DC1" ma:contentTypeVersion="7" ma:contentTypeDescription="Create a new document." ma:contentTypeScope="" ma:versionID="b46f3a06eac4adc2fb943d01387fa765">
  <xsd:schema xmlns:xsd="http://www.w3.org/2001/XMLSchema" xmlns:xs="http://www.w3.org/2001/XMLSchema" xmlns:p="http://schemas.microsoft.com/office/2006/metadata/properties" xmlns:ns3="1fd38a90-58f2-4a64-b4e2-505feb50fbbe" xmlns:ns4="133d9f19-1d4a-47fc-96eb-f6ecf167377a" targetNamespace="http://schemas.microsoft.com/office/2006/metadata/properties" ma:root="true" ma:fieldsID="4a3afbba448d1b2fa53ef480f67a4e3a" ns3:_="" ns4:_="">
    <xsd:import namespace="1fd38a90-58f2-4a64-b4e2-505feb50fbbe"/>
    <xsd:import namespace="133d9f19-1d4a-47fc-96eb-f6ecf16737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d38a90-58f2-4a64-b4e2-505feb50fb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3d9f19-1d4a-47fc-96eb-f6ecf167377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E069BA-CF45-4ED4-9990-31FA9E9F96E0}">
  <ds:schemaRefs>
    <ds:schemaRef ds:uri="133d9f19-1d4a-47fc-96eb-f6ecf167377a"/>
    <ds:schemaRef ds:uri="1fd38a90-58f2-4a64-b4e2-505feb50fbb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918724-88F0-45FF-AED3-F8B361BFEB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F2F6EF-D24A-47A2-9052-763B7423EFB5}">
  <ds:schemaRefs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33d9f19-1d4a-47fc-96eb-f6ecf167377a"/>
    <ds:schemaRef ds:uri="1fd38a90-58f2-4a64-b4e2-505feb50fbb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</Words>
  <Application>Microsoft Macintosh PowerPoint</Application>
  <PresentationFormat>On-screen Show (16:9)</PresentationFormat>
  <Paragraphs>466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Raleway</vt:lpstr>
      <vt:lpstr>Calibri</vt:lpstr>
      <vt:lpstr>Caveat Brush</vt:lpstr>
      <vt:lpstr>Arial</vt:lpstr>
      <vt:lpstr>Itim</vt:lpstr>
      <vt:lpstr>Handa Notebook Thesis by Slidesgo</vt:lpstr>
      <vt:lpstr>HR Analytics Project</vt:lpstr>
      <vt:lpstr>Introduction</vt:lpstr>
      <vt:lpstr>Development tools</vt:lpstr>
      <vt:lpstr>Table of Contents</vt:lpstr>
      <vt:lpstr>Data Overview</vt:lpstr>
      <vt:lpstr>Attributes description</vt:lpstr>
      <vt:lpstr>Dataset description</vt:lpstr>
      <vt:lpstr>Exploratory Data Analysis</vt:lpstr>
      <vt:lpstr>Numerical attributes</vt:lpstr>
      <vt:lpstr>Numerical attributes</vt:lpstr>
      <vt:lpstr>City Development Index (CDI)</vt:lpstr>
      <vt:lpstr>Categorical attributes</vt:lpstr>
      <vt:lpstr>Categorical attributes</vt:lpstr>
      <vt:lpstr>03</vt:lpstr>
      <vt:lpstr>Extract columns, drop odd strings, correct dtype</vt:lpstr>
      <vt:lpstr>All data types before and after cleaning</vt:lpstr>
      <vt:lpstr>Dealing with missing values</vt:lpstr>
      <vt:lpstr> 3.3  Dealing with outliers (numeric values)</vt:lpstr>
      <vt:lpstr> 3.3  Dealing with outliers (numeric values)</vt:lpstr>
      <vt:lpstr>Preprocessing: Transformation</vt:lpstr>
      <vt:lpstr>Data Transformation consist of :</vt:lpstr>
      <vt:lpstr>Data Transformation consist of :</vt:lpstr>
      <vt:lpstr>2</vt:lpstr>
      <vt:lpstr>Dataset Description (new)</vt:lpstr>
      <vt:lpstr>05</vt:lpstr>
      <vt:lpstr>Q1: Does city development statistics  affect the job decision of the trainees?</vt:lpstr>
      <vt:lpstr>Higher CDI, stronger tendency to stay Q1: Does city development statistics affect the job decision of the trainees?</vt:lpstr>
      <vt:lpstr>Q2: Which gender prefers to stay with the company  after training courses?</vt:lpstr>
      <vt:lpstr>Male is more likely to stay. Q2: Which gender prefers to stay with the company after training courses?</vt:lpstr>
      <vt:lpstr>Q3: Is relevant experience in the data science field required?</vt:lpstr>
      <vt:lpstr>Without relevant experience, higher turnover rate Q3: Is relevant experience in the data science field required?</vt:lpstr>
      <vt:lpstr>Graduates are most likely to try new jobs. Q5: Which educational level wants to look for a new job the most?</vt:lpstr>
      <vt:lpstr>Numerical attributes correlation Q6: Which are the key factors that affect the trainees’ decision?</vt:lpstr>
      <vt:lpstr>Modeling</vt:lpstr>
      <vt:lpstr>02</vt:lpstr>
      <vt:lpstr>KNN</vt:lpstr>
      <vt:lpstr>Logistic Regression</vt:lpstr>
      <vt:lpstr>Logistic Regression</vt:lpstr>
      <vt:lpstr>PCA</vt:lpstr>
      <vt:lpstr>LR-PCA</vt:lpstr>
      <vt:lpstr>Decision Tree</vt:lpstr>
      <vt:lpstr>07</vt:lpstr>
      <vt:lpstr>Summary</vt:lpstr>
      <vt:lpstr>1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Analysis Project</dc:title>
  <cp:lastModifiedBy>Le Ngoc Uyen Phuong</cp:lastModifiedBy>
  <cp:revision>2</cp:revision>
  <dcterms:modified xsi:type="dcterms:W3CDTF">2022-12-23T03:23:12Z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0x010100B78680242603FC438DB4DB8586526DC1</vt:lpwstr>
  </property>
</Properties>
</file>